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90" r:id="rId1"/>
  </p:sldMasterIdLst>
  <p:notesMasterIdLst>
    <p:notesMasterId r:id="rId55"/>
  </p:notesMasterIdLst>
  <p:sldIdLst>
    <p:sldId id="263" r:id="rId2"/>
    <p:sldId id="323" r:id="rId3"/>
    <p:sldId id="324" r:id="rId4"/>
    <p:sldId id="327" r:id="rId5"/>
    <p:sldId id="262" r:id="rId6"/>
    <p:sldId id="264" r:id="rId7"/>
    <p:sldId id="307" r:id="rId8"/>
    <p:sldId id="329" r:id="rId9"/>
    <p:sldId id="333" r:id="rId10"/>
    <p:sldId id="257" r:id="rId11"/>
    <p:sldId id="265" r:id="rId12"/>
    <p:sldId id="320" r:id="rId13"/>
    <p:sldId id="30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34" r:id="rId22"/>
    <p:sldId id="277" r:id="rId23"/>
    <p:sldId id="278" r:id="rId24"/>
    <p:sldId id="321" r:id="rId25"/>
    <p:sldId id="293" r:id="rId26"/>
    <p:sldId id="304" r:id="rId27"/>
    <p:sldId id="312" r:id="rId28"/>
    <p:sldId id="315" r:id="rId29"/>
    <p:sldId id="294" r:id="rId30"/>
    <p:sldId id="310" r:id="rId31"/>
    <p:sldId id="298" r:id="rId32"/>
    <p:sldId id="299" r:id="rId33"/>
    <p:sldId id="309" r:id="rId34"/>
    <p:sldId id="316" r:id="rId35"/>
    <p:sldId id="302" r:id="rId36"/>
    <p:sldId id="301" r:id="rId37"/>
    <p:sldId id="317" r:id="rId38"/>
    <p:sldId id="303" r:id="rId39"/>
    <p:sldId id="341" r:id="rId40"/>
    <p:sldId id="283" r:id="rId41"/>
    <p:sldId id="318" r:id="rId42"/>
    <p:sldId id="284" r:id="rId43"/>
    <p:sldId id="285" r:id="rId44"/>
    <p:sldId id="286" r:id="rId45"/>
    <p:sldId id="288" r:id="rId46"/>
    <p:sldId id="287" r:id="rId47"/>
    <p:sldId id="290" r:id="rId48"/>
    <p:sldId id="291" r:id="rId49"/>
    <p:sldId id="338" r:id="rId50"/>
    <p:sldId id="339" r:id="rId51"/>
    <p:sldId id="340" r:id="rId52"/>
    <p:sldId id="335" r:id="rId53"/>
    <p:sldId id="306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53"/>
    <p:restoredTop sz="96224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366" y="102"/>
      </p:cViewPr>
      <p:guideLst>
        <p:guide orient="horz" pos="2232"/>
        <p:guide pos="3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39365-ADB1-044B-86C0-4DBCAC4300E5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A0557-F93F-1344-837D-BB96B5FEE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13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49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45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25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14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12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37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31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2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71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67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Western blot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8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97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Western blot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20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48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72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39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713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236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4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Naïve – </a:t>
            </a:r>
            <a:r>
              <a:rPr lang="en-US" dirty="0" err="1"/>
              <a:t>untrated</a:t>
            </a:r>
            <a:r>
              <a:rPr lang="en-US" dirty="0"/>
              <a:t> group</a:t>
            </a:r>
          </a:p>
          <a:p>
            <a:r>
              <a:rPr lang="en-US" dirty="0"/>
              <a:t>Control – ethanol treated group</a:t>
            </a:r>
          </a:p>
          <a:p>
            <a:r>
              <a:rPr lang="en-US" dirty="0" err="1"/>
              <a:t>qRT</a:t>
            </a:r>
            <a:r>
              <a:rPr lang="en-US" dirty="0"/>
              <a:t>-PCR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716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qRT</a:t>
            </a:r>
            <a:r>
              <a:rPr lang="en-US" dirty="0"/>
              <a:t>-PCR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334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qRT</a:t>
            </a:r>
            <a:r>
              <a:rPr lang="en-US" dirty="0"/>
              <a:t>-PCR	</a:t>
            </a:r>
          </a:p>
          <a:p>
            <a:r>
              <a:rPr lang="en-US" dirty="0"/>
              <a:t>There’s no difference between control and Ox </a:t>
            </a:r>
            <a:r>
              <a:rPr lang="en-US"/>
              <a:t>- Hypothalamus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490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11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qRT</a:t>
            </a:r>
            <a:r>
              <a:rPr lang="en-US" dirty="0"/>
              <a:t>-PCR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958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14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857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50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489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Tacrolimus - topical medication in the treatment for allergies.</a:t>
            </a:r>
            <a:r>
              <a:rPr lang="en-US" dirty="0">
                <a:effectLst/>
              </a:rPr>
              <a:t>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946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483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682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17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475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925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Dorsal skin</a:t>
            </a:r>
          </a:p>
          <a:p>
            <a:r>
              <a:rPr lang="en-US" dirty="0"/>
              <a:t>Ear tissue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24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485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237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Western blot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909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872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6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73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63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10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13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A0557-F93F-1344-837D-BB96B5FEEE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34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FC5123A-67DD-4348-B198-35918D32E781}" type="datetime1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5377FE7-278B-3949-9358-6F9FBB9FF44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42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E0F3-3183-5440-AE22-62693F14A3C6}" type="datetime1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52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4C1C-DD8E-C341-83BB-235ACEE46BC4}" type="datetime1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717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FEBCA-9E88-5740-AB76-EDBF00C9F7DE}" type="datetime1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690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F932-0C66-7B42-BFA3-96201A0676DB}" type="datetime1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53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47F4-E850-B545-8EA1-63FE816EADB1}" type="datetime1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802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4E924-C6AF-A344-8216-12C49312D314}" type="datetime1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454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AB8E-424D-B747-8CF7-7E033B0CFC3C}" type="datetime1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702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6D1E-E483-D448-9B3A-68B0F0E0EC19}" type="datetime1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256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10EA-B82E-9141-BAF1-63CC3E1FE072}" type="datetime1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78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12B1-DA38-184C-AED2-05399B33F143}" type="datetime1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591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88912-113C-9444-9BA1-98DC6CF923C7}" type="datetime1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7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1568D-0502-8547-AA0A-66CD94C8389C}" type="datetime1">
              <a:rPr lang="en-US" smtClean="0"/>
              <a:t>11/11/2020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33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E8D94-24FB-9946-AD55-197EEABAAB84}" type="datetime1">
              <a:rPr lang="en-US" smtClean="0"/>
              <a:t>11/11/2020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803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96176-DF46-584D-8152-94356BBBBE05}" type="datetime1">
              <a:rPr lang="en-US" smtClean="0"/>
              <a:t>11/11/2020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E30E9-44F9-F546-914F-A6A5E2CD103E}" type="datetime1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895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77DB0-C505-5C46-84EA-D489F2233A6A}" type="datetime1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1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48000">
              <a:schemeClr val="accent2">
                <a:lumMod val="60000"/>
                <a:lumOff val="4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C0D642E-AF6B-344E-95BF-9BFD8A55BFE7}" type="datetime1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5377FE7-278B-3949-9358-6F9FBB9FF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9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kincareresearchboca.com/areas-of-research/clinical-dermatology/atopic-dermatitis-eczema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lipartkey.com/view/bJixJx_brain-motivation-and-reward-syste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afayetteneuroscience.com/products/no-auto-elevated-plus-mice" TargetMode="Externa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mmons.wikimedia.org/wiki/File:201407_open_field_test.png" TargetMode="Externa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Tail_suspension_test" TargetMode="Externa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ildplantsshimane.jp/Plates/Isodon_umbrosus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hutterstock.com/search/injection+in+mouse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ncareresearchboca.com/areas-of-research/clinical-dermatology/atopic-dermatitis-eczema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ountainside-medical.com/blogs/medical-supplies/all-about-eczema-atopic-dermatiti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 191">
            <a:extLst>
              <a:ext uri="{FF2B5EF4-FFF2-40B4-BE49-F238E27FC236}">
                <a16:creationId xmlns:a16="http://schemas.microsoft.com/office/drawing/2014/main" id="{68D3EAE6-5AC4-4EF7-BA5E-FF047F057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25223CC4-CEF2-43BE-A268-7574A7F57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0AD518D9-DA34-42A4-AE7C-2449A29A2A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F57E9183-A8C2-4E29-854A-122252F8C7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27F9D8B-907D-42F0-8748-A986C12C5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2127D324-ED99-4DAD-96B2-75E77B6EE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0C35CA49-3282-674C-8DCF-3B032BF58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4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pression and anxiety, major causes of atopic dermatitis">
            <a:extLst>
              <a:ext uri="{FF2B5EF4-FFF2-40B4-BE49-F238E27FC236}">
                <a16:creationId xmlns:a16="http://schemas.microsoft.com/office/drawing/2014/main" id="{AF1AF6F0-BFAD-634F-AFB0-290F636B8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01"/>
          <a:stretch/>
        </p:blipFill>
        <p:spPr bwMode="auto">
          <a:xfrm>
            <a:off x="6093069" y="10"/>
            <a:ext cx="60989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" name="Rectangle 197">
            <a:extLst>
              <a:ext uri="{FF2B5EF4-FFF2-40B4-BE49-F238E27FC236}">
                <a16:creationId xmlns:a16="http://schemas.microsoft.com/office/drawing/2014/main" id="{BEC513B2-4FB5-4334-A6CF-47DE72B9E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7">
              <a:alphaModFix amt="86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A82324D6-21AE-4A18-AEFE-79895200E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DBE8FA03-0FFD-42FB-A77A-D8BDBAF49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201" name="Rounded Rectangle 17">
              <a:extLst>
                <a:ext uri="{FF2B5EF4-FFF2-40B4-BE49-F238E27FC236}">
                  <a16:creationId xmlns:a16="http://schemas.microsoft.com/office/drawing/2014/main" id="{06032318-2B39-47AE-90C5-50EF7D53C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45A77330-FC7E-493F-811E-508A006CFF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203" name="Rounded Rectangle 20">
              <a:extLst>
                <a:ext uri="{FF2B5EF4-FFF2-40B4-BE49-F238E27FC236}">
                  <a16:creationId xmlns:a16="http://schemas.microsoft.com/office/drawing/2014/main" id="{F05C4711-476F-4A91-9DE7-311C12FE6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510C09B9-4E18-4593-BC0A-117B52507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E33A24D-4E77-BC4F-B90C-32EE57DAC03F}"/>
              </a:ext>
            </a:extLst>
          </p:cNvPr>
          <p:cNvSpPr/>
          <p:nvPr/>
        </p:nvSpPr>
        <p:spPr>
          <a:xfrm>
            <a:off x="2692398" y="1871131"/>
            <a:ext cx="6815669" cy="15155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Association of Atopic Dermatitis with </a:t>
            </a:r>
            <a:r>
              <a:rPr lang="en-US" sz="4000" b="1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</a:t>
            </a:r>
            <a:r>
              <a:rPr lang="en-US" sz="40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epression</a:t>
            </a:r>
            <a:r>
              <a:rPr lang="en-US" sz="4000" b="1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&amp;</a:t>
            </a:r>
            <a:r>
              <a:rPr lang="en-US" sz="40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Anxiety</a:t>
            </a:r>
            <a:endParaRPr lang="en-US" sz="4000" b="1" i="0" kern="1200" cap="none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FD50B227-4FF9-47B4-BBEE-75689DFBF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B4FF413-AF28-D649-86F1-35D44FF04265}"/>
              </a:ext>
            </a:extLst>
          </p:cNvPr>
          <p:cNvSpPr txBox="1"/>
          <p:nvPr/>
        </p:nvSpPr>
        <p:spPr>
          <a:xfrm>
            <a:off x="3145536" y="3835411"/>
            <a:ext cx="566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/>
              <a:t>Madhavi Anuradha</a:t>
            </a:r>
          </a:p>
        </p:txBody>
      </p:sp>
    </p:spTree>
    <p:extLst>
      <p:ext uri="{BB962C8B-B14F-4D97-AF65-F5344CB8AC3E}">
        <p14:creationId xmlns:p14="http://schemas.microsoft.com/office/powerpoint/2010/main" val="3653109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6F6D5-19E4-0746-AA43-46A2B87C3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9E484-2741-6A4B-B267-3CFDB8F55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</a:rPr>
              <a:t>AD promotes Anxiety- and Depressive-like behavior that is associated with neural adaptations in brain reward circuitry </a:t>
            </a:r>
          </a:p>
          <a:p>
            <a:pPr algn="just"/>
            <a:r>
              <a:rPr lang="en-US" sz="2800" b="1" dirty="0"/>
              <a:t>Early life stress from AD aggravates susceptibility to systemic inflammation in the adolescent brain, leading to depressive behaviors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5EED9-363C-BF4B-B418-4D5E9C45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56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8F121-9A2D-7042-B802-5D7F4821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59D88-7733-1B46-A5F2-86262C974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600" dirty="0"/>
              <a:t>Determine the influence of AD on the development of anxiety- and depressive-like behaviors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600" dirty="0"/>
              <a:t>Investigate whether there are any AD-associated changes in dopamine (DA) signaling in the striatum and Ventral Tegmental Area (VTA)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600" dirty="0"/>
              <a:t>Determine whether early life stress from allergic dermatitis causes depressive-like behaviors in </a:t>
            </a:r>
            <a:r>
              <a:rPr lang="en-US" sz="2600"/>
              <a:t>adolescent mice </a:t>
            </a:r>
            <a:r>
              <a:rPr lang="en-US" sz="2600" dirty="0"/>
              <a:t>through neuroinflammatory priming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600" dirty="0"/>
              <a:t>Investigate the potential effect of IIE in AD and AD-associated depressive-like behavior</a:t>
            </a:r>
          </a:p>
          <a:p>
            <a:pPr algn="just"/>
            <a:endParaRPr lang="en-US" sz="3200" dirty="0"/>
          </a:p>
          <a:p>
            <a:pPr algn="just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E9216-DCC4-044F-8469-953C688A0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37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5522A-D300-E841-993A-00FFBB085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Significance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8802F-6EEB-4F4A-A4E0-BFF27A456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3600" dirty="0">
                <a:solidFill>
                  <a:schemeClr val="tx1"/>
                </a:solidFill>
              </a:rPr>
              <a:t>Understanding the relationship between AD and psychological disorders will be beneficial for more effective management of AD and AD-associated</a:t>
            </a:r>
          </a:p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3600" dirty="0">
                <a:solidFill>
                  <a:schemeClr val="tx1"/>
                </a:solidFill>
              </a:rPr>
              <a:t> psychological disorders</a:t>
            </a:r>
          </a:p>
          <a:p>
            <a:pPr marL="0" lv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0834D-FFC1-A743-9E84-9AFEB1337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35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16154C-DD60-AD44-A31B-B6E7C50EF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12</a:t>
            </a:fld>
            <a:endParaRPr lang="en-US"/>
          </a:p>
        </p:txBody>
      </p:sp>
      <p:pic>
        <p:nvPicPr>
          <p:cNvPr id="2050" name="Picture 2" descr="Why scratching an itch is so rewarding! - The Economic Times">
            <a:extLst>
              <a:ext uri="{FF2B5EF4-FFF2-40B4-BE49-F238E27FC236}">
                <a16:creationId xmlns:a16="http://schemas.microsoft.com/office/drawing/2014/main" id="{AA97CF2C-618C-E443-B4EB-0BC698342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851" y="1648038"/>
            <a:ext cx="4516852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B72594-38DE-A14E-8694-ADA0CB292101}"/>
              </a:ext>
            </a:extLst>
          </p:cNvPr>
          <p:cNvSpPr/>
          <p:nvPr/>
        </p:nvSpPr>
        <p:spPr>
          <a:xfrm>
            <a:off x="1160601" y="1366153"/>
            <a:ext cx="529099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Scratching – providing temporary relief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Scratching evokes a pleasurable feeling –</a:t>
            </a:r>
            <a:r>
              <a:rPr lang="en-US" sz="3200" b="1" dirty="0">
                <a:solidFill>
                  <a:srgbClr val="FF0000"/>
                </a:solidFill>
              </a:rPr>
              <a:t> related to  the brain's reward system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59C1C-C1E3-E24C-8000-DEFFB5627280}"/>
              </a:ext>
            </a:extLst>
          </p:cNvPr>
          <p:cNvSpPr txBox="1"/>
          <p:nvPr/>
        </p:nvSpPr>
        <p:spPr>
          <a:xfrm>
            <a:off x="980297" y="3680956"/>
            <a:ext cx="6706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708CC1-BFA7-4145-A768-26FAC2336E8C}"/>
              </a:ext>
            </a:extLst>
          </p:cNvPr>
          <p:cNvSpPr/>
          <p:nvPr/>
        </p:nvSpPr>
        <p:spPr>
          <a:xfrm>
            <a:off x="4938839" y="5266420"/>
            <a:ext cx="65391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https://www.skincareresearchboca.com/areas-of-research/clinical-dermatology/atopic-dermatitis-eczema/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2128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B9140D-1C8C-1C4B-B8C2-E6CB1C89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13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415BF3-A944-9F4D-BE99-6E28EF28D60B}"/>
              </a:ext>
            </a:extLst>
          </p:cNvPr>
          <p:cNvSpPr/>
          <p:nvPr/>
        </p:nvSpPr>
        <p:spPr>
          <a:xfrm>
            <a:off x="851344" y="2678115"/>
            <a:ext cx="68321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Neurons that release dopamine are activated when we expect to receive a reward.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 reward circuit – mediates negative emotional states such as anxiety, depression, and stress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Depressive symptoms – reduce activation of the brain's reward circuitry, specifically the </a:t>
            </a:r>
            <a:r>
              <a:rPr lang="en-US" sz="2400" dirty="0" err="1"/>
              <a:t>Nac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2" descr="image of brain">
            <a:extLst>
              <a:ext uri="{FF2B5EF4-FFF2-40B4-BE49-F238E27FC236}">
                <a16:creationId xmlns:a16="http://schemas.microsoft.com/office/drawing/2014/main" id="{9CAA632B-7457-6442-8E74-EF185A62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916" y="2542734"/>
            <a:ext cx="4445349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6B8B26-5B77-BB4D-8481-4A38F50C2B24}"/>
              </a:ext>
            </a:extLst>
          </p:cNvPr>
          <p:cNvSpPr/>
          <p:nvPr/>
        </p:nvSpPr>
        <p:spPr>
          <a:xfrm>
            <a:off x="851344" y="1675229"/>
            <a:ext cx="10678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The dopaminergic cells projecting from the Ventral Tegmental Area (VTA) to striatum </a:t>
            </a:r>
            <a:r>
              <a:rPr lang="en-US" sz="2400" dirty="0"/>
              <a:t>– key players in the brain reward system</a:t>
            </a:r>
            <a:endParaRPr lang="en-US" sz="2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C41AE-B795-604A-92A4-FD2447CE67D2}"/>
              </a:ext>
            </a:extLst>
          </p:cNvPr>
          <p:cNvSpPr/>
          <p:nvPr/>
        </p:nvSpPr>
        <p:spPr>
          <a:xfrm>
            <a:off x="6578648" y="5586604"/>
            <a:ext cx="5195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https://www.clipartkey.com/view/bJixJx_brain-motivation-and-reward-system/</a:t>
            </a:r>
            <a:r>
              <a:rPr lang="en-US" sz="1200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7DEAFB-0E2D-E544-A1D9-2AA633CB89C0}"/>
              </a:ext>
            </a:extLst>
          </p:cNvPr>
          <p:cNvSpPr/>
          <p:nvPr/>
        </p:nvSpPr>
        <p:spPr>
          <a:xfrm>
            <a:off x="3727535" y="763565"/>
            <a:ext cx="4257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Mesolimbic Pathway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87161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64F939-BE9E-FD43-9088-ABA86DC3EBFE}"/>
              </a:ext>
            </a:extLst>
          </p:cNvPr>
          <p:cNvSpPr/>
          <p:nvPr/>
        </p:nvSpPr>
        <p:spPr>
          <a:xfrm>
            <a:off x="384629" y="703106"/>
            <a:ext cx="114227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Vitamin D3 Analog MC903 Induces Experimental AD-like Symptoms</a:t>
            </a:r>
            <a:br>
              <a:rPr lang="en-US" sz="2800" dirty="0"/>
            </a:br>
            <a:endParaRPr lang="en-US" sz="28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C2F4DB9-55B7-3E4A-B123-4B564EA6E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177328"/>
              </p:ext>
            </p:extLst>
          </p:nvPr>
        </p:nvGraphicFramePr>
        <p:xfrm>
          <a:off x="2539829" y="2030819"/>
          <a:ext cx="7389090" cy="704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180983504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7980836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24629692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62215564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6363286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89186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217166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15753890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85225908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202656397"/>
                    </a:ext>
                  </a:extLst>
                </a:gridCol>
              </a:tblGrid>
              <a:tr h="36735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0822177"/>
                  </a:ext>
                </a:extLst>
              </a:tr>
              <a:tr h="336738">
                <a:tc gridSpan="6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MC903 Treatment Period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Post –treatment Period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676121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97CAFCA-1348-D64A-A812-E21386BC5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120512"/>
              </p:ext>
            </p:extLst>
          </p:nvPr>
        </p:nvGraphicFramePr>
        <p:xfrm>
          <a:off x="2162458" y="1756159"/>
          <a:ext cx="8127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222618686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438251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255697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68827299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14708761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05409788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27483132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50811177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46449465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95661513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274074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36724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7583FF0-2AFD-8C4E-9910-F04A5905975D}"/>
              </a:ext>
            </a:extLst>
          </p:cNvPr>
          <p:cNvSpPr txBox="1"/>
          <p:nvPr/>
        </p:nvSpPr>
        <p:spPr>
          <a:xfrm>
            <a:off x="1793662" y="1756159"/>
            <a:ext cx="769258" cy="37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F00BE4F-11D1-2446-91CE-0C2464F2E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1D0C0C9-9E88-1F4F-A6FB-ABDC4FF1E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59" b="51684"/>
          <a:stretch/>
        </p:blipFill>
        <p:spPr>
          <a:xfrm>
            <a:off x="2002331" y="2782204"/>
            <a:ext cx="8189970" cy="3383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55B33C-708A-B546-BE7A-C75397DF88B8}"/>
              </a:ext>
            </a:extLst>
          </p:cNvPr>
          <p:cNvSpPr txBox="1"/>
          <p:nvPr/>
        </p:nvSpPr>
        <p:spPr>
          <a:xfrm>
            <a:off x="875055" y="1314412"/>
            <a:ext cx="260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1. Lesion severity</a:t>
            </a:r>
          </a:p>
        </p:txBody>
      </p:sp>
    </p:spTree>
    <p:extLst>
      <p:ext uri="{BB962C8B-B14F-4D97-AF65-F5344CB8AC3E}">
        <p14:creationId xmlns:p14="http://schemas.microsoft.com/office/powerpoint/2010/main" val="2603116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ADC40CF2-DC31-DB4B-ACD3-3498FC5FAB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616595"/>
              </p:ext>
            </p:extLst>
          </p:nvPr>
        </p:nvGraphicFramePr>
        <p:xfrm>
          <a:off x="2300882" y="2201574"/>
          <a:ext cx="7389090" cy="704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180983504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7980836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24629692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62215564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6363286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89186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217166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15753890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85225908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202656397"/>
                    </a:ext>
                  </a:extLst>
                </a:gridCol>
              </a:tblGrid>
              <a:tr h="36735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0822177"/>
                  </a:ext>
                </a:extLst>
              </a:tr>
              <a:tr h="336738">
                <a:tc gridSpan="6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MC903 Treatment Period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Post –treatment Period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676121"/>
                  </a:ext>
                </a:extLst>
              </a:tr>
            </a:tbl>
          </a:graphicData>
        </a:graphic>
      </p:graphicFrame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BE5DB2A-8CFB-6849-BF85-99EB7965D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695554"/>
              </p:ext>
            </p:extLst>
          </p:nvPr>
        </p:nvGraphicFramePr>
        <p:xfrm>
          <a:off x="1923511" y="1926914"/>
          <a:ext cx="8127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222618686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438251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255697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68827299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14708761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05409788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27483132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50811177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46449465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95661513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274074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36724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427F0CD-5CD0-2F48-A2FC-D0D77BF31FC8}"/>
              </a:ext>
            </a:extLst>
          </p:cNvPr>
          <p:cNvSpPr txBox="1"/>
          <p:nvPr/>
        </p:nvSpPr>
        <p:spPr>
          <a:xfrm>
            <a:off x="1554715" y="1926914"/>
            <a:ext cx="769258" cy="37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B633ED-4317-B949-A397-298417012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26584E6-6E2B-0048-B10E-FB4B9D0FE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7" t="55555" r="49340"/>
          <a:stretch/>
        </p:blipFill>
        <p:spPr>
          <a:xfrm>
            <a:off x="3749404" y="2939401"/>
            <a:ext cx="4693189" cy="3200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C28B671-A86E-A04A-ABC3-591EA7759FFB}"/>
              </a:ext>
            </a:extLst>
          </p:cNvPr>
          <p:cNvSpPr/>
          <p:nvPr/>
        </p:nvSpPr>
        <p:spPr>
          <a:xfrm>
            <a:off x="653143" y="718199"/>
            <a:ext cx="1088571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Vitamin D3 Analog MC903 Induces Experimental AD-like Symptoms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3E9203-9B1B-0348-B3CF-19A5DD0015E2}"/>
              </a:ext>
            </a:extLst>
          </p:cNvPr>
          <p:cNvSpPr txBox="1"/>
          <p:nvPr/>
        </p:nvSpPr>
        <p:spPr>
          <a:xfrm>
            <a:off x="774914" y="1431510"/>
            <a:ext cx="4324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2. Scratching Behavior  </a:t>
            </a:r>
          </a:p>
        </p:txBody>
      </p:sp>
    </p:spTree>
    <p:extLst>
      <p:ext uri="{BB962C8B-B14F-4D97-AF65-F5344CB8AC3E}">
        <p14:creationId xmlns:p14="http://schemas.microsoft.com/office/powerpoint/2010/main" val="1874809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79DF0F-7400-C44E-BB40-E1F4BBB6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16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514CD5-474F-484A-8B23-BFDFF91A57D5}"/>
              </a:ext>
            </a:extLst>
          </p:cNvPr>
          <p:cNvSpPr/>
          <p:nvPr/>
        </p:nvSpPr>
        <p:spPr>
          <a:xfrm>
            <a:off x="646427" y="1334697"/>
            <a:ext cx="4192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3. Histological Evaluation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88AD142-E9E6-2D4F-8D3F-8D632D57F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009450"/>
              </p:ext>
            </p:extLst>
          </p:nvPr>
        </p:nvGraphicFramePr>
        <p:xfrm>
          <a:off x="2742757" y="2060759"/>
          <a:ext cx="7389090" cy="704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180983504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7980836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24629692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62215564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6363286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89186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217166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15753890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85225908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202656397"/>
                    </a:ext>
                  </a:extLst>
                </a:gridCol>
              </a:tblGrid>
              <a:tr h="36735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0822177"/>
                  </a:ext>
                </a:extLst>
              </a:tr>
              <a:tr h="336738">
                <a:tc gridSpan="6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MC903 Treatment Period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Post –treatment Period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676121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65F57DC-08C7-1C4E-8251-3B856FC92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772614"/>
              </p:ext>
            </p:extLst>
          </p:nvPr>
        </p:nvGraphicFramePr>
        <p:xfrm>
          <a:off x="2365386" y="1786099"/>
          <a:ext cx="8127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222618686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438251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255697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68827299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14708761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05409788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27483132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50811177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46449465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95661513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274074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3672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4F1B62D-8E50-AC43-A5E0-876220AD242C}"/>
              </a:ext>
            </a:extLst>
          </p:cNvPr>
          <p:cNvSpPr txBox="1"/>
          <p:nvPr/>
        </p:nvSpPr>
        <p:spPr>
          <a:xfrm>
            <a:off x="1996590" y="1786099"/>
            <a:ext cx="769258" cy="37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Days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8B7005F-21D3-3F47-A872-679888A6F7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59" t="50867"/>
          <a:stretch/>
        </p:blipFill>
        <p:spPr>
          <a:xfrm>
            <a:off x="3922415" y="2854497"/>
            <a:ext cx="4347170" cy="32918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4732CFD-D77C-C048-B392-51669D7EC51F}"/>
              </a:ext>
            </a:extLst>
          </p:cNvPr>
          <p:cNvSpPr/>
          <p:nvPr/>
        </p:nvSpPr>
        <p:spPr>
          <a:xfrm>
            <a:off x="646545" y="711663"/>
            <a:ext cx="10914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Vitamin D3 Analog MC903 Induces Experimental AD-like Symptoms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641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6FEDDB-0E9F-7440-880E-71303DA43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17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7FFD6D-CD18-CF4B-8645-7DDEC7C90354}"/>
              </a:ext>
            </a:extLst>
          </p:cNvPr>
          <p:cNvSpPr/>
          <p:nvPr/>
        </p:nvSpPr>
        <p:spPr>
          <a:xfrm>
            <a:off x="628650" y="656124"/>
            <a:ext cx="109043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MC903-Induced AD Elicits Anxiety-like Behavior </a:t>
            </a:r>
          </a:p>
        </p:txBody>
      </p:sp>
      <p:pic>
        <p:nvPicPr>
          <p:cNvPr id="1026" name="Picture 2" descr="Non-Automated Elevated Plus Maze for Mice | Neuroscience by Lafayette  Instrument Company">
            <a:extLst>
              <a:ext uri="{FF2B5EF4-FFF2-40B4-BE49-F238E27FC236}">
                <a16:creationId xmlns:a16="http://schemas.microsoft.com/office/drawing/2014/main" id="{6EAEBBD8-9501-E747-872B-CEB942E1A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2298" r="4865" b="3218"/>
          <a:stretch/>
        </p:blipFill>
        <p:spPr bwMode="auto">
          <a:xfrm>
            <a:off x="1035884" y="2727156"/>
            <a:ext cx="337327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4CDA499F-85F4-9A41-A323-5839F57DD6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902966"/>
              </p:ext>
            </p:extLst>
          </p:nvPr>
        </p:nvGraphicFramePr>
        <p:xfrm>
          <a:off x="3782378" y="2396327"/>
          <a:ext cx="7389090" cy="704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180983504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7980836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24629692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62215564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6363286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89186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217166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15753890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85225908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202656397"/>
                    </a:ext>
                  </a:extLst>
                </a:gridCol>
              </a:tblGrid>
              <a:tr h="36735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0822177"/>
                  </a:ext>
                </a:extLst>
              </a:tr>
              <a:tr h="336738">
                <a:tc gridSpan="6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MC903 Treatment Period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Post –treatment Period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676121"/>
                  </a:ext>
                </a:extLst>
              </a:tr>
            </a:tbl>
          </a:graphicData>
        </a:graphic>
      </p:graphicFrame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CBD64DC0-FA40-4E48-A976-89743C653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620603"/>
              </p:ext>
            </p:extLst>
          </p:nvPr>
        </p:nvGraphicFramePr>
        <p:xfrm>
          <a:off x="3405007" y="2121667"/>
          <a:ext cx="8127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222618686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438251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255697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68827299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14708761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05409788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27483132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50811177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46449465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95661513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274074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36724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C3F2A4A-BA94-3546-84D5-9601D7118E25}"/>
              </a:ext>
            </a:extLst>
          </p:cNvPr>
          <p:cNvSpPr txBox="1"/>
          <p:nvPr/>
        </p:nvSpPr>
        <p:spPr>
          <a:xfrm>
            <a:off x="3036211" y="2121667"/>
            <a:ext cx="769258" cy="37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DDBA05-ABA4-CC49-A2CF-479625008F1C}"/>
              </a:ext>
            </a:extLst>
          </p:cNvPr>
          <p:cNvSpPr txBox="1"/>
          <p:nvPr/>
        </p:nvSpPr>
        <p:spPr>
          <a:xfrm>
            <a:off x="1083419" y="1413993"/>
            <a:ext cx="4753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b="1" dirty="0"/>
              <a:t>Elevated plus maze test (EPM) 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9CAB6F7-C999-6E42-8A2C-293A7E527B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800"/>
          <a:stretch/>
        </p:blipFill>
        <p:spPr>
          <a:xfrm>
            <a:off x="4409159" y="3300461"/>
            <a:ext cx="6831980" cy="25603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6DEA7F-2D17-C449-9C3A-46996146A8F2}"/>
              </a:ext>
            </a:extLst>
          </p:cNvPr>
          <p:cNvSpPr/>
          <p:nvPr/>
        </p:nvSpPr>
        <p:spPr>
          <a:xfrm>
            <a:off x="3036211" y="5817284"/>
            <a:ext cx="4536164" cy="278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https://lafayetteneuroscience.com/products/no-auto-elevated-plus-mice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1806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471620-4086-E440-93C1-325648C02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18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66FDE4-F89D-8543-A161-BCD00717A3B3}"/>
              </a:ext>
            </a:extLst>
          </p:cNvPr>
          <p:cNvSpPr/>
          <p:nvPr/>
        </p:nvSpPr>
        <p:spPr>
          <a:xfrm>
            <a:off x="626301" y="718755"/>
            <a:ext cx="10947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MC903-Induced AD Elicits Anxiety-like Behavior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A17A9F-A3B4-014F-B79B-802DB105AE2B}"/>
              </a:ext>
            </a:extLst>
          </p:cNvPr>
          <p:cNvSpPr txBox="1"/>
          <p:nvPr/>
        </p:nvSpPr>
        <p:spPr>
          <a:xfrm>
            <a:off x="1058367" y="1476624"/>
            <a:ext cx="4753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b="1" dirty="0"/>
              <a:t>Open field test (OFT) 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520CB2-4A19-874A-AB55-7E9BADEBD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2590">
            <a:off x="621407" y="2388162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50345126-BFE5-4447-A181-F6BB3D955B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943769"/>
              </p:ext>
            </p:extLst>
          </p:nvPr>
        </p:nvGraphicFramePr>
        <p:xfrm>
          <a:off x="3992840" y="2186947"/>
          <a:ext cx="7389090" cy="704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180983504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7980836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24629692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62215564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6363286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89186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217166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15753890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85225908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202656397"/>
                    </a:ext>
                  </a:extLst>
                </a:gridCol>
              </a:tblGrid>
              <a:tr h="36735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0822177"/>
                  </a:ext>
                </a:extLst>
              </a:tr>
              <a:tr h="336738">
                <a:tc gridSpan="6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MC903 Treatment Period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Post –treatment Period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676121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5AB1F915-B5B3-7B46-B82B-724E19CB4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724857"/>
              </p:ext>
            </p:extLst>
          </p:nvPr>
        </p:nvGraphicFramePr>
        <p:xfrm>
          <a:off x="3615469" y="1912287"/>
          <a:ext cx="8127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222618686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438251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255697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68827299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14708761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05409788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27483132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50811177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46449465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95661513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274074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3672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E0A2501-BD53-994A-947F-CE175547D972}"/>
              </a:ext>
            </a:extLst>
          </p:cNvPr>
          <p:cNvSpPr txBox="1"/>
          <p:nvPr/>
        </p:nvSpPr>
        <p:spPr>
          <a:xfrm>
            <a:off x="3246673" y="1912287"/>
            <a:ext cx="769258" cy="37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Days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178F28A6-CDAD-D347-964B-9B612ADC9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949" r="34158"/>
          <a:stretch/>
        </p:blipFill>
        <p:spPr>
          <a:xfrm>
            <a:off x="5034741" y="2981920"/>
            <a:ext cx="5410757" cy="320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A853BF-F70D-7F45-9492-14344C40BF40}"/>
              </a:ext>
            </a:extLst>
          </p:cNvPr>
          <p:cNvSpPr/>
          <p:nvPr/>
        </p:nvSpPr>
        <p:spPr>
          <a:xfrm>
            <a:off x="775895" y="5929253"/>
            <a:ext cx="4510480" cy="286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https://commons.wikimedia.org/wiki/File:201407_open_field_test.png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51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5126F-50F6-9143-BE19-5D187C6E6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053" y="2048932"/>
            <a:ext cx="9601196" cy="59266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CHARACTERS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D8D86-03A9-1340-B1BA-D4620601A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3200" b="1" dirty="0"/>
              <a:t>Atopic dermatitis (AD)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3200" b="1" dirty="0"/>
              <a:t>Depression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3200" b="1" dirty="0"/>
              <a:t>Anxiety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3200" b="1" dirty="0"/>
              <a:t>Brain reward circuit</a:t>
            </a:r>
          </a:p>
          <a:p>
            <a:pPr marL="1035050" indent="-457200">
              <a:spcBef>
                <a:spcPts val="0"/>
              </a:spcBef>
              <a:spcAft>
                <a:spcPts val="0"/>
              </a:spcAft>
              <a:buFont typeface="System Font Regular"/>
              <a:buChar char="-"/>
            </a:pPr>
            <a:r>
              <a:rPr lang="en-US" sz="3200" dirty="0">
                <a:solidFill>
                  <a:schemeClr val="tx1"/>
                </a:solidFill>
              </a:rPr>
              <a:t>Mesolimbic pathway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3200" b="1" dirty="0"/>
              <a:t>Primed Microglia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72C02-B91A-5E4C-8768-0E4D153BE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54D93-0DE2-CA4A-B3F3-53E1FF20B134}"/>
              </a:ext>
            </a:extLst>
          </p:cNvPr>
          <p:cNvSpPr txBox="1"/>
          <p:nvPr/>
        </p:nvSpPr>
        <p:spPr>
          <a:xfrm>
            <a:off x="4419600" y="241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49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40827D-0568-3946-9F3B-352CBC3C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19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7E7784-7E63-8649-AE2D-2AC663FB83A1}"/>
              </a:ext>
            </a:extLst>
          </p:cNvPr>
          <p:cNvSpPr/>
          <p:nvPr/>
        </p:nvSpPr>
        <p:spPr>
          <a:xfrm>
            <a:off x="614363" y="656124"/>
            <a:ext cx="1094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MC903-Induced AD Elicits Depressive-like Behavior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111C60-986C-5E4E-A61C-235C1B04EBC5}"/>
              </a:ext>
            </a:extLst>
          </p:cNvPr>
          <p:cNvSpPr txBox="1"/>
          <p:nvPr/>
        </p:nvSpPr>
        <p:spPr>
          <a:xfrm>
            <a:off x="1083419" y="1413993"/>
            <a:ext cx="4753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b="1" dirty="0"/>
              <a:t>Tail suspension test (TST) 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DE6FC9-095E-874E-B260-478146A68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406681"/>
              </p:ext>
            </p:extLst>
          </p:nvPr>
        </p:nvGraphicFramePr>
        <p:xfrm>
          <a:off x="3992840" y="2186947"/>
          <a:ext cx="7389090" cy="704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180983504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7980836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24629692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62215564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6363286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89186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217166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15753890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85225908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202656397"/>
                    </a:ext>
                  </a:extLst>
                </a:gridCol>
              </a:tblGrid>
              <a:tr h="36735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0822177"/>
                  </a:ext>
                </a:extLst>
              </a:tr>
              <a:tr h="336738">
                <a:tc gridSpan="6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MC903 Treatment Period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Post –treatment Period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67612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C383AAF-AACC-3346-9E6F-2863F4B9B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404024"/>
              </p:ext>
            </p:extLst>
          </p:nvPr>
        </p:nvGraphicFramePr>
        <p:xfrm>
          <a:off x="3615469" y="1912287"/>
          <a:ext cx="8127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222618686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438251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255697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68827299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14708761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05409788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27483132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50811177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46449465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95661513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274074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36724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96339F2-F931-DE46-AC12-7E8BFBCB92C5}"/>
              </a:ext>
            </a:extLst>
          </p:cNvPr>
          <p:cNvSpPr txBox="1"/>
          <p:nvPr/>
        </p:nvSpPr>
        <p:spPr>
          <a:xfrm>
            <a:off x="3246673" y="1912287"/>
            <a:ext cx="769258" cy="37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Days</a:t>
            </a:r>
          </a:p>
        </p:txBody>
      </p:sp>
      <p:pic>
        <p:nvPicPr>
          <p:cNvPr id="3074" name="Picture 2" descr="Tail suspension test - Wikipedia">
            <a:extLst>
              <a:ext uri="{FF2B5EF4-FFF2-40B4-BE49-F238E27FC236}">
                <a16:creationId xmlns:a16="http://schemas.microsoft.com/office/drawing/2014/main" id="{A32F4E7F-3E26-FC46-BDA4-A776814A6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51" y="2283127"/>
            <a:ext cx="374904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1724FA9-7E22-9543-A3C6-C0A3314474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215" t="50949"/>
          <a:stretch/>
        </p:blipFill>
        <p:spPr>
          <a:xfrm>
            <a:off x="6559715" y="2999740"/>
            <a:ext cx="2457590" cy="3108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81D2D8-C444-1241-9A9D-5CD64BFAEEDA}"/>
              </a:ext>
            </a:extLst>
          </p:cNvPr>
          <p:cNvSpPr/>
          <p:nvPr/>
        </p:nvSpPr>
        <p:spPr>
          <a:xfrm>
            <a:off x="1571600" y="5832544"/>
            <a:ext cx="33262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5"/>
              </a:rPr>
              <a:t>https://en.wikipedia.org/wiki/Tail_suspension_test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8083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4992B7-DD8E-EF4F-B13B-F19682B6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20</a:t>
            </a:fld>
            <a:endParaRPr lang="en-US"/>
          </a:p>
        </p:txBody>
      </p:sp>
      <p:pic>
        <p:nvPicPr>
          <p:cNvPr id="9218" name="Picture 2" descr="THE NEUROBIOLOGY OF PSYCHOSIS AND THE ROLE OF ANTIPSYCHOTICS">
            <a:extLst>
              <a:ext uri="{FF2B5EF4-FFF2-40B4-BE49-F238E27FC236}">
                <a16:creationId xmlns:a16="http://schemas.microsoft.com/office/drawing/2014/main" id="{98E28074-4CC2-C542-BAEC-BC7DA5FD3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2" t="9610" r="8151" b="5432"/>
          <a:stretch/>
        </p:blipFill>
        <p:spPr bwMode="auto">
          <a:xfrm>
            <a:off x="6692900" y="3225800"/>
            <a:ext cx="466793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7C818-E1F9-C944-BE1B-B2DD5B103AE2}"/>
              </a:ext>
            </a:extLst>
          </p:cNvPr>
          <p:cNvSpPr txBox="1"/>
          <p:nvPr/>
        </p:nvSpPr>
        <p:spPr>
          <a:xfrm>
            <a:off x="1604996" y="776139"/>
            <a:ext cx="949618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Molecular changes in Mesolimbic Pathway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908821-820A-0644-9FEA-8D1DECA284B6}"/>
              </a:ext>
            </a:extLst>
          </p:cNvPr>
          <p:cNvSpPr/>
          <p:nvPr/>
        </p:nvSpPr>
        <p:spPr>
          <a:xfrm>
            <a:off x="711200" y="2027297"/>
            <a:ext cx="70993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60450" indent="-457200">
              <a:buFont typeface="Wingdings" pitchFamily="2" charset="2"/>
              <a:buChar char="§"/>
            </a:pPr>
            <a:r>
              <a:rPr lang="en-US" sz="3200" dirty="0">
                <a:latin typeface="+mj-lt"/>
              </a:rPr>
              <a:t>Striatum </a:t>
            </a:r>
          </a:p>
          <a:p>
            <a:pPr marL="1658938" indent="-339725">
              <a:buFont typeface="System Font Regular"/>
              <a:buChar char="-"/>
            </a:pPr>
            <a:r>
              <a:rPr lang="en-US" sz="3200" dirty="0">
                <a:latin typeface="+mj-lt"/>
              </a:rPr>
              <a:t>Nucleus </a:t>
            </a:r>
            <a:r>
              <a:rPr lang="en-US" sz="3200" dirty="0" err="1">
                <a:latin typeface="+mj-lt"/>
              </a:rPr>
              <a:t>Accumbens</a:t>
            </a:r>
            <a:r>
              <a:rPr lang="en-US" sz="3200" dirty="0">
                <a:latin typeface="+mj-lt"/>
              </a:rPr>
              <a:t> (</a:t>
            </a:r>
            <a:r>
              <a:rPr lang="en-US" sz="3200" dirty="0" err="1">
                <a:latin typeface="+mj-lt"/>
              </a:rPr>
              <a:t>Nac</a:t>
            </a:r>
            <a:r>
              <a:rPr lang="en-US" sz="3200" dirty="0">
                <a:latin typeface="+mj-lt"/>
              </a:rPr>
              <a:t>) </a:t>
            </a:r>
          </a:p>
          <a:p>
            <a:pPr marL="1658938" indent="-339725">
              <a:buFont typeface="System Font Regular"/>
              <a:buChar char="-"/>
            </a:pPr>
            <a:r>
              <a:rPr lang="en-US" sz="3200" dirty="0">
                <a:latin typeface="+mj-lt"/>
              </a:rPr>
              <a:t>Dorsal Striatum (DS) </a:t>
            </a:r>
          </a:p>
          <a:p>
            <a:pPr marL="1060450" indent="-457200">
              <a:buFont typeface="Wingdings" pitchFamily="2" charset="2"/>
              <a:buChar char="§"/>
            </a:pPr>
            <a:r>
              <a:rPr lang="en-US" sz="3200" dirty="0">
                <a:latin typeface="+mj-lt"/>
              </a:rPr>
              <a:t>Ventral Tegmental Area (VTA)</a:t>
            </a:r>
          </a:p>
        </p:txBody>
      </p:sp>
    </p:spTree>
    <p:extLst>
      <p:ext uri="{BB962C8B-B14F-4D97-AF65-F5344CB8AC3E}">
        <p14:creationId xmlns:p14="http://schemas.microsoft.com/office/powerpoint/2010/main" val="2983529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0A16C7-33E5-A344-AFB0-D72092241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21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70686E-468A-1840-9CFB-86460EDE01D4}"/>
              </a:ext>
            </a:extLst>
          </p:cNvPr>
          <p:cNvSpPr/>
          <p:nvPr/>
        </p:nvSpPr>
        <p:spPr>
          <a:xfrm>
            <a:off x="638827" y="713364"/>
            <a:ext cx="109226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MC903-induced AD alters neuronal plasticity and DA-related molecules in the mesolimbic system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4F88D1-FB00-C54F-A4F5-98E34680EE10}"/>
              </a:ext>
            </a:extLst>
          </p:cNvPr>
          <p:cNvGrpSpPr/>
          <p:nvPr/>
        </p:nvGrpSpPr>
        <p:grpSpPr>
          <a:xfrm>
            <a:off x="862335" y="2660714"/>
            <a:ext cx="10467329" cy="2560320"/>
            <a:chOff x="1339860" y="2569274"/>
            <a:chExt cx="10467329" cy="2560320"/>
          </a:xfrm>
        </p:grpSpPr>
        <p:pic>
          <p:nvPicPr>
            <p:cNvPr id="9" name="Picture 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F7018C6-EFAC-9C48-ADB6-228463A87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665" t="39554" b="35000"/>
            <a:stretch/>
          </p:blipFill>
          <p:spPr>
            <a:xfrm>
              <a:off x="4556760" y="2569274"/>
              <a:ext cx="3366601" cy="2560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2F09E3C7-74C2-1145-A323-04BDBEBBDD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431" t="6841" r="-20" b="66298"/>
            <a:stretch/>
          </p:blipFill>
          <p:spPr>
            <a:xfrm>
              <a:off x="1339860" y="2569274"/>
              <a:ext cx="3216900" cy="2560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A1AD93BF-ED3B-5048-B912-8736DAD6D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196" t="77589"/>
            <a:stretch/>
          </p:blipFill>
          <p:spPr>
            <a:xfrm>
              <a:off x="7923361" y="2569274"/>
              <a:ext cx="3883828" cy="2560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5DC973-954D-204D-A4E8-7EE6D4374E1B}"/>
              </a:ext>
            </a:extLst>
          </p:cNvPr>
          <p:cNvGrpSpPr/>
          <p:nvPr/>
        </p:nvGrpSpPr>
        <p:grpSpPr>
          <a:xfrm>
            <a:off x="862335" y="2131228"/>
            <a:ext cx="10467326" cy="370518"/>
            <a:chOff x="862335" y="2131228"/>
            <a:chExt cx="10467326" cy="3705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1F97367-5A7F-624F-83E8-FD40BAA3D29E}"/>
                </a:ext>
              </a:extLst>
            </p:cNvPr>
            <p:cNvSpPr/>
            <p:nvPr/>
          </p:nvSpPr>
          <p:spPr>
            <a:xfrm>
              <a:off x="862335" y="2132414"/>
              <a:ext cx="3216900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2E2E2E"/>
                  </a:solidFill>
                  <a:latin typeface="+mj-lt"/>
                </a:rPr>
                <a:t>Nucleus </a:t>
              </a:r>
              <a:r>
                <a:rPr lang="en-US" b="1" dirty="0" err="1">
                  <a:solidFill>
                    <a:srgbClr val="2E2E2E"/>
                  </a:solidFill>
                  <a:latin typeface="+mj-lt"/>
                </a:rPr>
                <a:t>Accumbens</a:t>
              </a:r>
              <a:r>
                <a:rPr lang="en-US" b="1" dirty="0">
                  <a:solidFill>
                    <a:srgbClr val="2E2E2E"/>
                  </a:solidFill>
                  <a:latin typeface="+mj-lt"/>
                </a:rPr>
                <a:t> (</a:t>
              </a:r>
              <a:r>
                <a:rPr lang="en-US" b="1" dirty="0" err="1">
                  <a:solidFill>
                    <a:srgbClr val="2E2E2E"/>
                  </a:solidFill>
                  <a:latin typeface="+mj-lt"/>
                </a:rPr>
                <a:t>NAc</a:t>
              </a:r>
              <a:r>
                <a:rPr lang="en-US" b="1" dirty="0">
                  <a:solidFill>
                    <a:srgbClr val="2E2E2E"/>
                  </a:solidFill>
                  <a:latin typeface="+mj-lt"/>
                </a:rPr>
                <a:t>)</a:t>
              </a:r>
              <a:endParaRPr lang="en-US" b="1" dirty="0"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71C36B2-0B14-7849-9C2D-1DDFDA031CF5}"/>
                </a:ext>
              </a:extLst>
            </p:cNvPr>
            <p:cNvSpPr/>
            <p:nvPr/>
          </p:nvSpPr>
          <p:spPr>
            <a:xfrm>
              <a:off x="4079234" y="2132414"/>
              <a:ext cx="3366601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2E2E2E"/>
                  </a:solidFill>
                </a:rPr>
                <a:t>Dorsal Striatum (DS) </a:t>
              </a:r>
              <a:endParaRPr lang="en-US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08C2B9-D377-CA44-BC76-1337B23FD84E}"/>
                </a:ext>
              </a:extLst>
            </p:cNvPr>
            <p:cNvSpPr/>
            <p:nvPr/>
          </p:nvSpPr>
          <p:spPr>
            <a:xfrm>
              <a:off x="7445834" y="2131228"/>
              <a:ext cx="3883827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2E2E2E"/>
                  </a:solidFill>
                </a:rPr>
                <a:t> Ventral Tegmental Area (VTA)</a:t>
              </a:r>
              <a:endParaRPr lang="en-US" b="1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5E1F59E-B889-B745-8CF1-00D1ED7131EA}"/>
              </a:ext>
            </a:extLst>
          </p:cNvPr>
          <p:cNvSpPr/>
          <p:nvPr/>
        </p:nvSpPr>
        <p:spPr>
          <a:xfrm>
            <a:off x="2603716" y="5290947"/>
            <a:ext cx="8059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Dopamine D1 receptor  - </a:t>
            </a:r>
            <a:r>
              <a:rPr lang="en-US" sz="1600" b="1" dirty="0"/>
              <a:t>D1AR</a:t>
            </a:r>
          </a:p>
          <a:p>
            <a:r>
              <a:rPr lang="en-US" sz="1600" dirty="0"/>
              <a:t>phospho-Thr34 DARPP32 - </a:t>
            </a:r>
            <a:r>
              <a:rPr lang="en-US" sz="1600" b="1" dirty="0"/>
              <a:t>pDARPP32</a:t>
            </a:r>
          </a:p>
          <a:p>
            <a:r>
              <a:rPr lang="en-US" sz="1600" dirty="0"/>
              <a:t>Tyrosine hydroxylase - </a:t>
            </a:r>
            <a:r>
              <a:rPr lang="en-US" sz="1600" b="1" dirty="0"/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3546967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326AF0-50E9-8141-A659-9393EFB10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22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8DA6F8-40FC-BB44-A460-A05864A8CCF1}"/>
              </a:ext>
            </a:extLst>
          </p:cNvPr>
          <p:cNvSpPr/>
          <p:nvPr/>
        </p:nvSpPr>
        <p:spPr>
          <a:xfrm>
            <a:off x="638827" y="713364"/>
            <a:ext cx="109226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MC903-induced AD alters neuronal plasticity and DA-related molecules in the mesolimbic system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F5D38C-AA06-3E4F-A519-3CDE4496C831}"/>
              </a:ext>
            </a:extLst>
          </p:cNvPr>
          <p:cNvGrpSpPr/>
          <p:nvPr/>
        </p:nvGrpSpPr>
        <p:grpSpPr>
          <a:xfrm>
            <a:off x="862335" y="2131228"/>
            <a:ext cx="10467326" cy="370518"/>
            <a:chOff x="862335" y="2131228"/>
            <a:chExt cx="10467326" cy="3705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B3BC56-5E7E-014C-BC38-CFA6DCF01A27}"/>
                </a:ext>
              </a:extLst>
            </p:cNvPr>
            <p:cNvSpPr/>
            <p:nvPr/>
          </p:nvSpPr>
          <p:spPr>
            <a:xfrm>
              <a:off x="862335" y="2132414"/>
              <a:ext cx="3216900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2E2E2E"/>
                  </a:solidFill>
                  <a:latin typeface="+mj-lt"/>
                </a:rPr>
                <a:t>Nucleus </a:t>
              </a:r>
              <a:r>
                <a:rPr lang="en-US" b="1" dirty="0" err="1">
                  <a:solidFill>
                    <a:srgbClr val="2E2E2E"/>
                  </a:solidFill>
                  <a:latin typeface="+mj-lt"/>
                </a:rPr>
                <a:t>Accumbens</a:t>
              </a:r>
              <a:r>
                <a:rPr lang="en-US" b="1" dirty="0">
                  <a:solidFill>
                    <a:srgbClr val="2E2E2E"/>
                  </a:solidFill>
                  <a:latin typeface="+mj-lt"/>
                </a:rPr>
                <a:t> (</a:t>
              </a:r>
              <a:r>
                <a:rPr lang="en-US" b="1" dirty="0" err="1">
                  <a:solidFill>
                    <a:srgbClr val="2E2E2E"/>
                  </a:solidFill>
                  <a:latin typeface="+mj-lt"/>
                </a:rPr>
                <a:t>NAc</a:t>
              </a:r>
              <a:r>
                <a:rPr lang="en-US" b="1" dirty="0">
                  <a:solidFill>
                    <a:srgbClr val="2E2E2E"/>
                  </a:solidFill>
                  <a:latin typeface="+mj-lt"/>
                </a:rPr>
                <a:t>)</a:t>
              </a:r>
              <a:endParaRPr lang="en-US" b="1" dirty="0">
                <a:latin typeface="+mj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48F5CC7-EA0E-EC42-8622-9D5BA6B13938}"/>
                </a:ext>
              </a:extLst>
            </p:cNvPr>
            <p:cNvSpPr/>
            <p:nvPr/>
          </p:nvSpPr>
          <p:spPr>
            <a:xfrm>
              <a:off x="4079234" y="2132414"/>
              <a:ext cx="3366601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2E2E2E"/>
                  </a:solidFill>
                </a:rPr>
                <a:t>Dorsal Striatum (DS) </a:t>
              </a:r>
              <a:endParaRPr lang="en-US" b="1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9FFDA8-946A-7140-B480-79948B6339C6}"/>
                </a:ext>
              </a:extLst>
            </p:cNvPr>
            <p:cNvSpPr/>
            <p:nvPr/>
          </p:nvSpPr>
          <p:spPr>
            <a:xfrm>
              <a:off x="7445834" y="2131228"/>
              <a:ext cx="3883827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2E2E2E"/>
                  </a:solidFill>
                </a:rPr>
                <a:t> Ventral Tegmental Area (VTA)</a:t>
              </a:r>
              <a:endParaRPr lang="en-US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A076F8-E822-B249-8EFB-B6EC4F483D64}"/>
              </a:ext>
            </a:extLst>
          </p:cNvPr>
          <p:cNvGrpSpPr/>
          <p:nvPr/>
        </p:nvGrpSpPr>
        <p:grpSpPr>
          <a:xfrm>
            <a:off x="862335" y="2802974"/>
            <a:ext cx="10498572" cy="2726098"/>
            <a:chOff x="862335" y="2802974"/>
            <a:chExt cx="10498572" cy="2726098"/>
          </a:xfrm>
        </p:grpSpPr>
        <p:pic>
          <p:nvPicPr>
            <p:cNvPr id="11" name="Picture 1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092C4FE-8CEB-4347-80F9-41E950550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924" t="7143" r="50431" b="69286"/>
            <a:stretch/>
          </p:blipFill>
          <p:spPr>
            <a:xfrm>
              <a:off x="862335" y="2804160"/>
              <a:ext cx="3216899" cy="27228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F1F5F9CD-3FEE-EE42-BC09-1B8770C3D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924" t="39018" r="50431" b="36340"/>
            <a:stretch/>
          </p:blipFill>
          <p:spPr>
            <a:xfrm>
              <a:off x="4079233" y="2804160"/>
              <a:ext cx="3366601" cy="27249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995058BE-4158-154B-A2A0-DA6E9E781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924" t="77321" r="50431"/>
            <a:stretch/>
          </p:blipFill>
          <p:spPr>
            <a:xfrm>
              <a:off x="7445834" y="2802974"/>
              <a:ext cx="3915073" cy="27228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733133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E208F4-88C6-3A4E-B239-B43D98819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B18649B-2782-7442-8D9C-2923F59B53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82"/>
          <a:stretch/>
        </p:blipFill>
        <p:spPr>
          <a:xfrm>
            <a:off x="6602355" y="2133600"/>
            <a:ext cx="4819002" cy="274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B23E29-376C-7E49-80A8-EF1CB633BC80}"/>
              </a:ext>
            </a:extLst>
          </p:cNvPr>
          <p:cNvSpPr/>
          <p:nvPr/>
        </p:nvSpPr>
        <p:spPr>
          <a:xfrm>
            <a:off x="631031" y="609600"/>
            <a:ext cx="10929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Changes in reward signaling pathway in the brain reward regions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ABB68E-97CD-A34F-83D0-7DAE05401997}"/>
              </a:ext>
            </a:extLst>
          </p:cNvPr>
          <p:cNvSpPr/>
          <p:nvPr/>
        </p:nvSpPr>
        <p:spPr>
          <a:xfrm>
            <a:off x="9518272" y="5310554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Mukhara</a:t>
            </a:r>
            <a:r>
              <a:rPr lang="en-US" dirty="0"/>
              <a:t> et al., 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DBA828-DC70-C249-9AE1-09F1FF06E50A}"/>
              </a:ext>
            </a:extLst>
          </p:cNvPr>
          <p:cNvSpPr/>
          <p:nvPr/>
        </p:nvSpPr>
        <p:spPr>
          <a:xfrm>
            <a:off x="6048732" y="5711079"/>
            <a:ext cx="5651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- </a:t>
            </a:r>
            <a:r>
              <a:rPr lang="en-US" dirty="0"/>
              <a:t>Rate-limiting enzyme in the </a:t>
            </a:r>
            <a:r>
              <a:rPr lang="en-US" b="1" dirty="0"/>
              <a:t>production</a:t>
            </a:r>
            <a:r>
              <a:rPr lang="en-US" dirty="0"/>
              <a:t> </a:t>
            </a:r>
            <a:r>
              <a:rPr lang="en-US" b="1" dirty="0"/>
              <a:t>of</a:t>
            </a:r>
            <a:r>
              <a:rPr lang="en-US" dirty="0"/>
              <a:t> </a:t>
            </a:r>
            <a:r>
              <a:rPr lang="en-US" b="1" dirty="0"/>
              <a:t>dopamine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755AE0-D21A-AE43-8D5C-D973C0CC5501}"/>
              </a:ext>
            </a:extLst>
          </p:cNvPr>
          <p:cNvSpPr/>
          <p:nvPr/>
        </p:nvSpPr>
        <p:spPr>
          <a:xfrm>
            <a:off x="770643" y="1348679"/>
            <a:ext cx="6658857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dirty="0"/>
              <a:t>Brain reward circuit mediate scratching-related itch relief</a:t>
            </a:r>
          </a:p>
          <a:p>
            <a:pPr algn="ctr"/>
            <a:r>
              <a:rPr lang="en-US" sz="1900" dirty="0"/>
              <a:t> ↓</a:t>
            </a:r>
          </a:p>
          <a:p>
            <a:pPr algn="ctr"/>
            <a:r>
              <a:rPr lang="en-US" sz="1900" dirty="0"/>
              <a:t>AD upregulate DA release from VTA</a:t>
            </a:r>
          </a:p>
          <a:p>
            <a:pPr algn="ctr"/>
            <a:r>
              <a:rPr lang="en-US" sz="1900" dirty="0"/>
              <a:t>↓</a:t>
            </a:r>
          </a:p>
          <a:p>
            <a:pPr algn="ctr"/>
            <a:r>
              <a:rPr lang="en-US" sz="1900" dirty="0"/>
              <a:t>Increase </a:t>
            </a:r>
            <a:r>
              <a:rPr lang="en-US" sz="1900" b="1" dirty="0">
                <a:solidFill>
                  <a:srgbClr val="FF0000"/>
                </a:solidFill>
              </a:rPr>
              <a:t>DA D1 </a:t>
            </a:r>
            <a:r>
              <a:rPr lang="en-US" sz="1900" dirty="0"/>
              <a:t>receptor activation</a:t>
            </a:r>
          </a:p>
          <a:p>
            <a:pPr algn="ctr"/>
            <a:r>
              <a:rPr lang="en-US" sz="1900" dirty="0"/>
              <a:t>↓</a:t>
            </a:r>
          </a:p>
          <a:p>
            <a:pPr algn="ctr"/>
            <a:r>
              <a:rPr lang="en-US" sz="1900" dirty="0"/>
              <a:t>Increase in </a:t>
            </a:r>
            <a:r>
              <a:rPr lang="en-US" sz="1900" b="1" dirty="0">
                <a:solidFill>
                  <a:srgbClr val="FF0000"/>
                </a:solidFill>
              </a:rPr>
              <a:t>∆</a:t>
            </a:r>
            <a:r>
              <a:rPr lang="en-US" sz="1900" b="1" dirty="0" err="1">
                <a:solidFill>
                  <a:srgbClr val="FF0000"/>
                </a:solidFill>
              </a:rPr>
              <a:t>FosB</a:t>
            </a:r>
            <a:r>
              <a:rPr lang="en-US" sz="1900" b="1" dirty="0">
                <a:solidFill>
                  <a:srgbClr val="FF0000"/>
                </a:solidFill>
              </a:rPr>
              <a:t>, CREB and CDK5 </a:t>
            </a:r>
            <a:r>
              <a:rPr lang="en-US" sz="1900" dirty="0"/>
              <a:t>levels in the </a:t>
            </a:r>
            <a:r>
              <a:rPr lang="en-US" sz="1900" dirty="0" err="1"/>
              <a:t>Nac</a:t>
            </a:r>
            <a:endParaRPr lang="en-US" sz="1900" dirty="0"/>
          </a:p>
          <a:p>
            <a:pPr algn="ctr"/>
            <a:r>
              <a:rPr lang="en-US" sz="1900" dirty="0"/>
              <a:t>↓</a:t>
            </a:r>
          </a:p>
          <a:p>
            <a:pPr algn="ctr"/>
            <a:r>
              <a:rPr lang="el-GR" sz="1900" b="1" dirty="0">
                <a:solidFill>
                  <a:srgbClr val="FF0000"/>
                </a:solidFill>
              </a:rPr>
              <a:t>Δ</a:t>
            </a:r>
            <a:r>
              <a:rPr lang="en-US" sz="1900" b="1" dirty="0" err="1">
                <a:solidFill>
                  <a:srgbClr val="FF0000"/>
                </a:solidFill>
              </a:rPr>
              <a:t>FosB</a:t>
            </a:r>
            <a:r>
              <a:rPr lang="en-US" sz="1900" dirty="0">
                <a:solidFill>
                  <a:srgbClr val="FF0000"/>
                </a:solidFill>
              </a:rPr>
              <a:t> </a:t>
            </a:r>
            <a:r>
              <a:rPr lang="en-US" sz="1900" dirty="0"/>
              <a:t>in brain reward circuits that in turn alters the phosphorylation levels of </a:t>
            </a:r>
            <a:r>
              <a:rPr lang="en-US" sz="1900" b="1" dirty="0">
                <a:solidFill>
                  <a:srgbClr val="FF0000"/>
                </a:solidFill>
              </a:rPr>
              <a:t>pDARPP32</a:t>
            </a:r>
          </a:p>
          <a:p>
            <a:pPr algn="ctr"/>
            <a:r>
              <a:rPr lang="en-US" sz="1900" dirty="0"/>
              <a:t>↓</a:t>
            </a:r>
            <a:endParaRPr lang="en-US" sz="1900" b="1" dirty="0">
              <a:solidFill>
                <a:srgbClr val="FF0000"/>
              </a:solidFill>
            </a:endParaRPr>
          </a:p>
          <a:p>
            <a:pPr algn="ctr"/>
            <a:r>
              <a:rPr lang="en-US" sz="1900" dirty="0"/>
              <a:t>Decrease </a:t>
            </a:r>
            <a:r>
              <a:rPr lang="en-US" sz="1900" b="1" dirty="0">
                <a:solidFill>
                  <a:srgbClr val="FF0000"/>
                </a:solidFill>
              </a:rPr>
              <a:t>DA D1 receptor </a:t>
            </a:r>
            <a:r>
              <a:rPr lang="en-US" sz="1900" dirty="0"/>
              <a:t>and </a:t>
            </a:r>
            <a:r>
              <a:rPr lang="en-US" sz="1900" b="1" dirty="0">
                <a:solidFill>
                  <a:srgbClr val="FF0000"/>
                </a:solidFill>
              </a:rPr>
              <a:t>dysregulation of DA signaling</a:t>
            </a:r>
          </a:p>
          <a:p>
            <a:pPr algn="ctr"/>
            <a:r>
              <a:rPr lang="en-US" sz="1900" dirty="0"/>
              <a:t>↓</a:t>
            </a:r>
            <a:endParaRPr lang="en-US" sz="1900" b="1" dirty="0"/>
          </a:p>
          <a:p>
            <a:pPr algn="ctr"/>
            <a:r>
              <a:rPr lang="en-US" sz="1900" b="1" dirty="0"/>
              <a:t>High levels of synaptic DA </a:t>
            </a:r>
          </a:p>
          <a:p>
            <a:pPr algn="ctr"/>
            <a:r>
              <a:rPr lang="en-US" sz="1900" dirty="0"/>
              <a:t>↓</a:t>
            </a:r>
            <a:endParaRPr lang="en-US" sz="1900" b="1" dirty="0"/>
          </a:p>
          <a:p>
            <a:pPr algn="ctr"/>
            <a:r>
              <a:rPr lang="en-US" sz="1900" b="1" dirty="0"/>
              <a:t>Decrease TH levels in VTA</a:t>
            </a:r>
            <a:endParaRPr lang="en-US" sz="190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600530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EA3473-8F18-7749-A3EF-6100C45CD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24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DB5140-DCEE-1549-92FA-1DC577EEF7F0}"/>
              </a:ext>
            </a:extLst>
          </p:cNvPr>
          <p:cNvSpPr/>
          <p:nvPr/>
        </p:nvSpPr>
        <p:spPr>
          <a:xfrm>
            <a:off x="609600" y="776198"/>
            <a:ext cx="11018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Changes in reward signaling pathway in the brain reward regions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A4B240-8688-9E40-A03F-D1F979FD6981}"/>
              </a:ext>
            </a:extLst>
          </p:cNvPr>
          <p:cNvSpPr/>
          <p:nvPr/>
        </p:nvSpPr>
        <p:spPr>
          <a:xfrm>
            <a:off x="944880" y="2494895"/>
            <a:ext cx="10241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074F172-887E-5444-98A9-A18CF0536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17"/>
          <a:stretch/>
        </p:blipFill>
        <p:spPr>
          <a:xfrm>
            <a:off x="6599944" y="2421434"/>
            <a:ext cx="4795513" cy="274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7427B2-288A-7345-AA4F-FC75C150970D}"/>
              </a:ext>
            </a:extLst>
          </p:cNvPr>
          <p:cNvSpPr/>
          <p:nvPr/>
        </p:nvSpPr>
        <p:spPr>
          <a:xfrm>
            <a:off x="9458326" y="5270445"/>
            <a:ext cx="2073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+mj-lt"/>
              </a:rPr>
              <a:t>Mukhara</a:t>
            </a:r>
            <a:r>
              <a:rPr lang="en-US" dirty="0">
                <a:latin typeface="+mj-lt"/>
              </a:rPr>
              <a:t> et al., 2018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47E351-9DEF-1E44-91A7-9E090FE4D984}"/>
              </a:ext>
            </a:extLst>
          </p:cNvPr>
          <p:cNvSpPr/>
          <p:nvPr/>
        </p:nvSpPr>
        <p:spPr>
          <a:xfrm>
            <a:off x="796543" y="1248400"/>
            <a:ext cx="64109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CREB</a:t>
            </a:r>
            <a:r>
              <a:rPr lang="en-US" sz="2400" dirty="0"/>
              <a:t> activity in the </a:t>
            </a:r>
            <a:r>
              <a:rPr lang="en-US" sz="2400" dirty="0" err="1"/>
              <a:t>Nac</a:t>
            </a:r>
            <a:r>
              <a:rPr lang="en-US" sz="2400" dirty="0"/>
              <a:t> </a:t>
            </a:r>
          </a:p>
          <a:p>
            <a:pPr marL="744538" indent="-342900">
              <a:buFont typeface="System Font Regular"/>
              <a:buChar char="-"/>
            </a:pPr>
            <a:r>
              <a:rPr lang="en-US" sz="2400" dirty="0"/>
              <a:t>Elevations - anhedonia and depressive-like behavior</a:t>
            </a:r>
          </a:p>
          <a:p>
            <a:pPr marL="744538" indent="-342900">
              <a:buFont typeface="System Font Regular"/>
              <a:buChar char="-"/>
            </a:pPr>
            <a:r>
              <a:rPr lang="en-US" sz="2400" dirty="0"/>
              <a:t>Reduced activity - promotes reward</a:t>
            </a:r>
          </a:p>
          <a:p>
            <a:pPr marL="401638"/>
            <a:endParaRPr lang="en-US" sz="2400" dirty="0"/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en-US" sz="2400" dirty="0"/>
              <a:t>Ability of the AD-like lesions to increase </a:t>
            </a:r>
            <a:r>
              <a:rPr lang="en-US" sz="2400" b="1" dirty="0">
                <a:solidFill>
                  <a:srgbClr val="FF0000"/>
                </a:solidFill>
              </a:rPr>
              <a:t>CREB</a:t>
            </a:r>
            <a:r>
              <a:rPr lang="en-US" sz="2400" dirty="0"/>
              <a:t> phosphorylation </a:t>
            </a:r>
          </a:p>
          <a:p>
            <a:pPr marL="744538" indent="-342900">
              <a:buFont typeface="System Font Regular"/>
              <a:buChar char="-"/>
            </a:pPr>
            <a:r>
              <a:rPr lang="en-US" sz="2400" dirty="0"/>
              <a:t>Elevated risk for depressive-like behavior</a:t>
            </a:r>
          </a:p>
          <a:p>
            <a:pPr marL="401638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Elevations in </a:t>
            </a:r>
            <a:r>
              <a:rPr lang="en-US" sz="2400" b="1" dirty="0">
                <a:solidFill>
                  <a:srgbClr val="FF0000"/>
                </a:solidFill>
              </a:rPr>
              <a:t>BDNF</a:t>
            </a:r>
            <a:r>
              <a:rPr lang="en-US" sz="2400" dirty="0"/>
              <a:t> levels in reward related brain areas </a:t>
            </a:r>
          </a:p>
          <a:p>
            <a:pPr marL="744538" indent="-382588">
              <a:buFont typeface="System Font Regular"/>
              <a:buChar char="-"/>
            </a:pPr>
            <a:r>
              <a:rPr lang="en-US" sz="2400" dirty="0"/>
              <a:t>Anxiety and depressive-like behavior</a:t>
            </a:r>
          </a:p>
        </p:txBody>
      </p:sp>
    </p:spTree>
    <p:extLst>
      <p:ext uri="{BB962C8B-B14F-4D97-AF65-F5344CB8AC3E}">
        <p14:creationId xmlns:p14="http://schemas.microsoft.com/office/powerpoint/2010/main" val="115948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9F8E8D-2805-8C45-AAF6-B5FCCA835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25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22D8EA-DCDF-6B43-9D89-914608A3D681}"/>
              </a:ext>
            </a:extLst>
          </p:cNvPr>
          <p:cNvSpPr/>
          <p:nvPr/>
        </p:nvSpPr>
        <p:spPr>
          <a:xfrm>
            <a:off x="499738" y="1200209"/>
            <a:ext cx="109874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0"/>
            <a:endParaRPr lang="en-US" sz="2800" dirty="0"/>
          </a:p>
          <a:p>
            <a:pPr marL="927100" indent="-285750">
              <a:buFont typeface="Wingdings" pitchFamily="2" charset="2"/>
              <a:buChar char="§"/>
            </a:pPr>
            <a:r>
              <a:rPr lang="en-US" sz="2800" dirty="0"/>
              <a:t>Can influence neuronal plasticity </a:t>
            </a:r>
          </a:p>
          <a:p>
            <a:pPr marL="2062163" indent="-441325">
              <a:buFont typeface="System Font Regular"/>
              <a:buChar char="-"/>
            </a:pPr>
            <a:r>
              <a:rPr lang="en-US" sz="2800" dirty="0"/>
              <a:t>Through the secretion of cytokines </a:t>
            </a:r>
          </a:p>
          <a:p>
            <a:pPr marL="2062163" indent="-441325">
              <a:buFont typeface="System Font Regular"/>
              <a:buChar char="-"/>
            </a:pPr>
            <a:r>
              <a:rPr lang="en-US" sz="2800" dirty="0"/>
              <a:t>Shaping of neuronal network </a:t>
            </a:r>
          </a:p>
          <a:p>
            <a:pPr marL="641350"/>
            <a:endParaRPr lang="en-US" sz="2800" dirty="0"/>
          </a:p>
          <a:p>
            <a:pPr marL="927100" indent="-285750">
              <a:buFont typeface="Wingdings" pitchFamily="2" charset="2"/>
              <a:buChar char="§"/>
            </a:pPr>
            <a:r>
              <a:rPr lang="en-US" sz="2800" dirty="0"/>
              <a:t>Activated microglia in a stress condition </a:t>
            </a:r>
          </a:p>
          <a:p>
            <a:pPr marL="2062163" indent="-441325">
              <a:buFont typeface="System Font Regular"/>
              <a:buChar char="-"/>
            </a:pPr>
            <a:r>
              <a:rPr lang="en-US" sz="2800" dirty="0"/>
              <a:t>Start to produce </a:t>
            </a:r>
            <a:r>
              <a:rPr lang="en-US" sz="2800" b="1" dirty="0">
                <a:solidFill>
                  <a:srgbClr val="FF0000"/>
                </a:solidFill>
              </a:rPr>
              <a:t>pro-inflammatory cytokines </a:t>
            </a:r>
          </a:p>
          <a:p>
            <a:pPr marL="2519363" lvl="1" indent="-441325">
              <a:buFont typeface="System Font Regular"/>
              <a:buChar char="-"/>
            </a:pPr>
            <a:r>
              <a:rPr lang="en-US" sz="2800" b="1" dirty="0">
                <a:solidFill>
                  <a:srgbClr val="FF0000"/>
                </a:solidFill>
              </a:rPr>
              <a:t>IL-1</a:t>
            </a:r>
            <a:r>
              <a:rPr lang="el-GR" sz="2800" b="1" dirty="0">
                <a:solidFill>
                  <a:srgbClr val="FF0000"/>
                </a:solidFill>
              </a:rPr>
              <a:t>β, </a:t>
            </a:r>
            <a:r>
              <a:rPr lang="en-US" sz="2800" b="1" dirty="0">
                <a:solidFill>
                  <a:srgbClr val="FF0000"/>
                </a:solidFill>
              </a:rPr>
              <a:t>IL-6, and TNF</a:t>
            </a:r>
            <a:r>
              <a:rPr lang="el-GR" sz="2800" b="1" dirty="0">
                <a:solidFill>
                  <a:srgbClr val="FF0000"/>
                </a:solidFill>
              </a:rPr>
              <a:t>α</a:t>
            </a:r>
            <a:endParaRPr lang="en-US" sz="2800" b="1" dirty="0">
              <a:solidFill>
                <a:srgbClr val="FF0000"/>
              </a:solidFill>
            </a:endParaRPr>
          </a:p>
          <a:p>
            <a:pPr marL="2062163" indent="-441325">
              <a:buFont typeface="System Font Regular"/>
              <a:buChar char="-"/>
            </a:pPr>
            <a:r>
              <a:rPr lang="en-US" sz="2800" b="1" dirty="0">
                <a:solidFill>
                  <a:srgbClr val="FF0000"/>
                </a:solidFill>
              </a:rPr>
              <a:t>Hypothalamus, Hippocampus, and Prefrontal Cortex (PFC) regions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92697D-DA77-4840-9B40-3F14D385AC07}"/>
              </a:ext>
            </a:extLst>
          </p:cNvPr>
          <p:cNvSpPr txBox="1"/>
          <p:nvPr/>
        </p:nvSpPr>
        <p:spPr>
          <a:xfrm>
            <a:off x="1209901" y="800099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Microglia - key player in neuroinflammation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98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EE7D8D-2FD6-964D-BFFC-561FA927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26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EE39BD-5E8D-CD44-957E-EEB552EFB16B}"/>
              </a:ext>
            </a:extLst>
          </p:cNvPr>
          <p:cNvSpPr/>
          <p:nvPr/>
        </p:nvSpPr>
        <p:spPr>
          <a:xfrm>
            <a:off x="658586" y="714394"/>
            <a:ext cx="10874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Primed Microglia &amp; Increased Reactivity to Secondary Challenge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4359DE-3DF4-A147-9B5A-ED6BEED88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26" y="1559877"/>
            <a:ext cx="7493391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DEF62A-B305-DB40-BBBD-738740A74F69}"/>
              </a:ext>
            </a:extLst>
          </p:cNvPr>
          <p:cNvSpPr/>
          <p:nvPr/>
        </p:nvSpPr>
        <p:spPr>
          <a:xfrm>
            <a:off x="880183" y="1559877"/>
            <a:ext cx="261325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Microglia cannot only adapt to their circumstances but also memorize an initial activation </a:t>
            </a:r>
            <a:r>
              <a:rPr lang="en-US" sz="2400" b="1" dirty="0"/>
              <a:t>- </a:t>
            </a:r>
            <a:r>
              <a:rPr lang="en-US" sz="2800" b="1" dirty="0">
                <a:solidFill>
                  <a:srgbClr val="FF0000"/>
                </a:solidFill>
              </a:rPr>
              <a:t>Priming State</a:t>
            </a:r>
          </a:p>
          <a:p>
            <a:pPr algn="ctr"/>
            <a:r>
              <a:rPr lang="en-US" sz="3200" dirty="0"/>
              <a:t>↓</a:t>
            </a:r>
          </a:p>
          <a:p>
            <a:pPr algn="ctr"/>
            <a:r>
              <a:rPr lang="en-US" sz="2400" dirty="0"/>
              <a:t>Leading to an exaggerated response to a second stimulation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E1D1B1-72C0-254F-90E6-D013F9B76DE6}"/>
              </a:ext>
            </a:extLst>
          </p:cNvPr>
          <p:cNvSpPr/>
          <p:nvPr/>
        </p:nvSpPr>
        <p:spPr>
          <a:xfrm>
            <a:off x="8765444" y="5879068"/>
            <a:ext cx="1965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Norden et al., 2015 </a:t>
            </a:r>
          </a:p>
        </p:txBody>
      </p:sp>
    </p:spTree>
    <p:extLst>
      <p:ext uri="{BB962C8B-B14F-4D97-AF65-F5344CB8AC3E}">
        <p14:creationId xmlns:p14="http://schemas.microsoft.com/office/powerpoint/2010/main" val="3876999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C45DEC-83F2-4E42-859E-85A9B65C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9C81DF1-5E64-0948-968B-136E4D79E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44" y="1868448"/>
            <a:ext cx="10456512" cy="3749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0462C8-7D66-D24E-ABCA-AE543BBCECC1}"/>
              </a:ext>
            </a:extLst>
          </p:cNvPr>
          <p:cNvSpPr txBox="1"/>
          <p:nvPr/>
        </p:nvSpPr>
        <p:spPr>
          <a:xfrm>
            <a:off x="1665315" y="1455361"/>
            <a:ext cx="225742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Allergic Dermatitis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AA863F-A155-334A-9D20-4CF527BC1168}"/>
              </a:ext>
            </a:extLst>
          </p:cNvPr>
          <p:cNvSpPr txBox="1"/>
          <p:nvPr/>
        </p:nvSpPr>
        <p:spPr>
          <a:xfrm>
            <a:off x="4521409" y="1455361"/>
            <a:ext cx="250031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LPS Administration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52DDFF-C671-DC46-8743-9C56C4C157B2}"/>
              </a:ext>
            </a:extLst>
          </p:cNvPr>
          <p:cNvSpPr/>
          <p:nvPr/>
        </p:nvSpPr>
        <p:spPr>
          <a:xfrm>
            <a:off x="8586686" y="5617488"/>
            <a:ext cx="1802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111111"/>
                </a:solidFill>
              </a:rPr>
              <a:t>Calcia</a:t>
            </a:r>
            <a:r>
              <a:rPr lang="en-US" dirty="0">
                <a:solidFill>
                  <a:srgbClr val="111111"/>
                </a:solidFill>
              </a:rPr>
              <a:t> et al., 2016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E973A3-B2EC-F642-BBAB-EAD025E18AE7}"/>
              </a:ext>
            </a:extLst>
          </p:cNvPr>
          <p:cNvSpPr/>
          <p:nvPr/>
        </p:nvSpPr>
        <p:spPr>
          <a:xfrm>
            <a:off x="1038546" y="824419"/>
            <a:ext cx="3987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The ‘Two-hit’ hypothesis</a:t>
            </a:r>
          </a:p>
        </p:txBody>
      </p:sp>
    </p:spTree>
    <p:extLst>
      <p:ext uri="{BB962C8B-B14F-4D97-AF65-F5344CB8AC3E}">
        <p14:creationId xmlns:p14="http://schemas.microsoft.com/office/powerpoint/2010/main" val="50650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A014CE-9BBF-C644-B6A4-A86EB5A6B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28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199D03-C9D0-464F-9319-7217D2BE238D}"/>
              </a:ext>
            </a:extLst>
          </p:cNvPr>
          <p:cNvSpPr/>
          <p:nvPr/>
        </p:nvSpPr>
        <p:spPr>
          <a:xfrm>
            <a:off x="627648" y="609728"/>
            <a:ext cx="10936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Experimental schedule for Oxazolone (Ox)-induced dermatitis in early life mice </a:t>
            </a:r>
          </a:p>
          <a:p>
            <a:pPr algn="ctr"/>
            <a:r>
              <a:rPr lang="en-US" sz="800" dirty="0">
                <a:latin typeface="CharisSIL"/>
              </a:rPr>
              <a:t> </a:t>
            </a:r>
            <a:endParaRPr lang="en-US" dirty="0"/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41A6CAB9-4251-D94C-A752-6E10EEB9E2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56" b="70366"/>
          <a:stretch/>
        </p:blipFill>
        <p:spPr>
          <a:xfrm>
            <a:off x="964088" y="2723257"/>
            <a:ext cx="10340023" cy="10772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04445A-0B4B-A34B-BE31-6B35E4C7833B}"/>
              </a:ext>
            </a:extLst>
          </p:cNvPr>
          <p:cNvSpPr txBox="1"/>
          <p:nvPr/>
        </p:nvSpPr>
        <p:spPr>
          <a:xfrm>
            <a:off x="1685926" y="2353925"/>
            <a:ext cx="215741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3% Ox sensitization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C340E6A0-A7F9-1846-A15A-3B4EB3A01179}"/>
              </a:ext>
            </a:extLst>
          </p:cNvPr>
          <p:cNvSpPr/>
          <p:nvPr/>
        </p:nvSpPr>
        <p:spPr>
          <a:xfrm rot="16200000">
            <a:off x="5185157" y="-330931"/>
            <a:ext cx="231014" cy="5072065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FD7C6-6828-DA44-8798-23BD64AC2ED5}"/>
              </a:ext>
            </a:extLst>
          </p:cNvPr>
          <p:cNvSpPr txBox="1"/>
          <p:nvPr/>
        </p:nvSpPr>
        <p:spPr>
          <a:xfrm>
            <a:off x="1864519" y="1651103"/>
            <a:ext cx="737949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1% Oxazolone (Ox) treatment on both ears every 2-3 day (total 10 times)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DE441E-AB86-B84E-AF8E-1F8B15324CF1}"/>
              </a:ext>
            </a:extLst>
          </p:cNvPr>
          <p:cNvSpPr/>
          <p:nvPr/>
        </p:nvSpPr>
        <p:spPr>
          <a:xfrm>
            <a:off x="5582841" y="4579750"/>
            <a:ext cx="5774212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b="1" dirty="0"/>
              <a:t>No behavioral abnormalities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/>
              <a:t>No increase in pro-inflammatory cytokine expression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FF0000"/>
                </a:solidFill>
              </a:rPr>
              <a:t>Observed primed state within the brain</a:t>
            </a: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8AC924BC-850B-7B4C-9C5D-154833D652A1}"/>
              </a:ext>
            </a:extLst>
          </p:cNvPr>
          <p:cNvSpPr/>
          <p:nvPr/>
        </p:nvSpPr>
        <p:spPr>
          <a:xfrm>
            <a:off x="9829800" y="3900489"/>
            <a:ext cx="357188" cy="6028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69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099DA-13E4-3D4D-A79E-0F75D2D7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1282697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Association of Atopic Dermatitis with Depression &amp; Anxiety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100AC-A0EA-9048-842E-9945DB0C7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AD influence development of anxiety- and depressive-like behaviors?</a:t>
            </a:r>
          </a:p>
          <a:p>
            <a:r>
              <a:rPr lang="en-US" dirty="0"/>
              <a:t>What are the molecular mechanisms involved?</a:t>
            </a:r>
          </a:p>
          <a:p>
            <a:r>
              <a:rPr lang="en-US" dirty="0"/>
              <a:t>What are the effects of early life period AD in adolescents’ mental health?</a:t>
            </a:r>
          </a:p>
          <a:p>
            <a:r>
              <a:rPr lang="en-US" dirty="0"/>
              <a:t>Does </a:t>
            </a:r>
            <a:r>
              <a:rPr lang="en-US" i="1" dirty="0" err="1"/>
              <a:t>Isodon</a:t>
            </a:r>
            <a:r>
              <a:rPr lang="en-US" i="1" dirty="0"/>
              <a:t> </a:t>
            </a:r>
            <a:r>
              <a:rPr lang="en-US" i="1" dirty="0" err="1"/>
              <a:t>inflexus</a:t>
            </a:r>
            <a:r>
              <a:rPr lang="en-US" i="1" dirty="0"/>
              <a:t> </a:t>
            </a:r>
            <a:r>
              <a:rPr lang="en-US" dirty="0"/>
              <a:t>extract (IIE) have potential to alleviate AD and decrease AD-associated depressive-like behavior?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BEA29-F0F0-1E4E-9552-BDDEF4BD5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68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0D3CD-EA26-7A46-8742-E1EA1F87C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29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68A955-6C1F-6541-9BD9-22F08C4B220E}"/>
              </a:ext>
            </a:extLst>
          </p:cNvPr>
          <p:cNvSpPr/>
          <p:nvPr/>
        </p:nvSpPr>
        <p:spPr>
          <a:xfrm>
            <a:off x="628650" y="752772"/>
            <a:ext cx="109299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Expression of microglial inhibitory marker, </a:t>
            </a:r>
            <a:r>
              <a:rPr lang="en-US" sz="2800" b="1" i="1" dirty="0">
                <a:latin typeface="+mj-lt"/>
              </a:rPr>
              <a:t>CD200R1</a:t>
            </a:r>
            <a:r>
              <a:rPr lang="en-US" sz="2800" b="1" dirty="0">
                <a:latin typeface="+mj-lt"/>
              </a:rPr>
              <a:t>, was more significantly downregulated in the amygdala of the Ox-treated mice compared to the control mice </a:t>
            </a:r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DE52C907-4885-BE4A-BF84-ACEBC760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41" t="77142" r="6566"/>
          <a:stretch/>
        </p:blipFill>
        <p:spPr>
          <a:xfrm>
            <a:off x="1644459" y="2316023"/>
            <a:ext cx="4566243" cy="3566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CD2890-56AF-CC43-91EA-E0A5E001C8F7}"/>
              </a:ext>
            </a:extLst>
          </p:cNvPr>
          <p:cNvSpPr txBox="1"/>
          <p:nvPr/>
        </p:nvSpPr>
        <p:spPr>
          <a:xfrm>
            <a:off x="6172200" y="3014133"/>
            <a:ext cx="521493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Microglia might settle as </a:t>
            </a:r>
            <a:r>
              <a:rPr lang="en-US" sz="2400" b="1" dirty="0">
                <a:solidFill>
                  <a:srgbClr val="FF0000"/>
                </a:solidFill>
              </a:rPr>
              <a:t>the primed state in the brain </a:t>
            </a:r>
            <a:r>
              <a:rPr lang="en-US" sz="2400" b="1" dirty="0"/>
              <a:t>of the Ox-treated mice on PD40</a:t>
            </a:r>
          </a:p>
        </p:txBody>
      </p:sp>
    </p:spTree>
    <p:extLst>
      <p:ext uri="{BB962C8B-B14F-4D97-AF65-F5344CB8AC3E}">
        <p14:creationId xmlns:p14="http://schemas.microsoft.com/office/powerpoint/2010/main" val="932155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7266C3-7A1A-354B-ACF9-A27FCB61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C9B7B-E90F-A84F-81E9-FD3ECF73D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84" b="60649"/>
          <a:stretch/>
        </p:blipFill>
        <p:spPr>
          <a:xfrm>
            <a:off x="1004313" y="2284095"/>
            <a:ext cx="10183374" cy="26517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DF04EC-5EB0-4F44-8879-816AB5146233}"/>
              </a:ext>
            </a:extLst>
          </p:cNvPr>
          <p:cNvSpPr/>
          <p:nvPr/>
        </p:nvSpPr>
        <p:spPr>
          <a:xfrm>
            <a:off x="670560" y="749300"/>
            <a:ext cx="10744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Expression of </a:t>
            </a:r>
            <a:r>
              <a:rPr lang="en-US" sz="2800" b="1" i="1" dirty="0">
                <a:latin typeface="+mj-lt"/>
              </a:rPr>
              <a:t>IL-6 </a:t>
            </a:r>
            <a:r>
              <a:rPr lang="en-US" sz="2800" b="1" dirty="0">
                <a:latin typeface="+mj-lt"/>
              </a:rPr>
              <a:t>in the hippocampus was significantly higher in the Ox-treated mice 4 h after LPS administration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B320EC-3E89-F14F-B254-2B3ED9346028}"/>
              </a:ext>
            </a:extLst>
          </p:cNvPr>
          <p:cNvSpPr/>
          <p:nvPr/>
        </p:nvSpPr>
        <p:spPr>
          <a:xfrm>
            <a:off x="1004313" y="5129262"/>
            <a:ext cx="1018337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2800" b="1" dirty="0">
                <a:solidFill>
                  <a:srgbClr val="FF0000"/>
                </a:solidFill>
              </a:rPr>
              <a:t>Second insult with LPS administration caused potentiated </a:t>
            </a:r>
          </a:p>
          <a:p>
            <a:pPr lvl="0" algn="ctr" defTabSz="914400">
              <a:defRPr/>
            </a:pPr>
            <a:r>
              <a:rPr lang="en-US" sz="2800" b="1" dirty="0">
                <a:solidFill>
                  <a:srgbClr val="FF0000"/>
                </a:solidFill>
              </a:rPr>
              <a:t>pro-inflammatory cytokine release</a:t>
            </a:r>
          </a:p>
          <a:p>
            <a:pPr lvl="0" algn="ctr" defTabSz="914400">
              <a:defRPr/>
            </a:pPr>
            <a:endParaRPr lang="en-US" sz="2400" b="1" dirty="0">
              <a:solidFill>
                <a:srgbClr val="FF0000"/>
              </a:solidFill>
            </a:endParaRPr>
          </a:p>
          <a:p>
            <a:pPr lvl="0" algn="ctr" defTabSz="914400">
              <a:defRPr/>
            </a:pP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559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7CBD5-4E99-A54B-AF66-3569027A3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31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66D6F1-E466-9149-80E7-C4034970468F}"/>
              </a:ext>
            </a:extLst>
          </p:cNvPr>
          <p:cNvSpPr/>
          <p:nvPr/>
        </p:nvSpPr>
        <p:spPr>
          <a:xfrm>
            <a:off x="632460" y="803255"/>
            <a:ext cx="10927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latin typeface="+mj-lt"/>
              </a:rPr>
              <a:t>Number of Iba-1 (a microglial activation marker)-positive cells was significantly increased in the hippocampus and amygdala of the Ox-treated mice 4 h after LPS administration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3D884B-3D60-1F44-A80D-43F8D35CD6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667" b="32888"/>
          <a:stretch/>
        </p:blipFill>
        <p:spPr>
          <a:xfrm>
            <a:off x="907077" y="2003584"/>
            <a:ext cx="10377845" cy="3474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10F0B1-986B-1F45-AF83-293892C8E1F2}"/>
              </a:ext>
            </a:extLst>
          </p:cNvPr>
          <p:cNvSpPr/>
          <p:nvPr/>
        </p:nvSpPr>
        <p:spPr>
          <a:xfrm>
            <a:off x="632459" y="5462369"/>
            <a:ext cx="10927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2400" b="1" dirty="0">
                <a:solidFill>
                  <a:srgbClr val="FF0000"/>
                </a:solidFill>
              </a:rPr>
              <a:t>Second insult with LPS administration caused potentiated </a:t>
            </a:r>
          </a:p>
          <a:p>
            <a:pPr lvl="0" algn="ctr" defTabSz="914400">
              <a:defRPr/>
            </a:pPr>
            <a:r>
              <a:rPr lang="en-US" sz="2400" b="1" dirty="0">
                <a:solidFill>
                  <a:srgbClr val="FF0000"/>
                </a:solidFill>
              </a:rPr>
              <a:t>microglial response</a:t>
            </a:r>
          </a:p>
        </p:txBody>
      </p:sp>
    </p:spTree>
    <p:extLst>
      <p:ext uri="{BB962C8B-B14F-4D97-AF65-F5344CB8AC3E}">
        <p14:creationId xmlns:p14="http://schemas.microsoft.com/office/powerpoint/2010/main" val="2124985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040201-B0BA-A741-A025-EA4D75968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FE3678F-038F-A94B-914A-1E27853F5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115" y="1257300"/>
            <a:ext cx="5701480" cy="42062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29E666-3B22-EE41-A3A9-70207A012CB0}"/>
              </a:ext>
            </a:extLst>
          </p:cNvPr>
          <p:cNvSpPr/>
          <p:nvPr/>
        </p:nvSpPr>
        <p:spPr>
          <a:xfrm>
            <a:off x="1050641" y="688360"/>
            <a:ext cx="4203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+mj-lt"/>
              </a:rPr>
              <a:t>Kynurenine pathway (KP)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60EC71-C337-A64A-A76F-5CD524503BF1}"/>
              </a:ext>
            </a:extLst>
          </p:cNvPr>
          <p:cNvSpPr/>
          <p:nvPr/>
        </p:nvSpPr>
        <p:spPr>
          <a:xfrm>
            <a:off x="1012739" y="1427480"/>
            <a:ext cx="490565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solidFill>
                  <a:srgbClr val="202124"/>
                </a:solidFill>
              </a:rPr>
              <a:t>Leading to the production of NAD</a:t>
            </a:r>
            <a:r>
              <a:rPr lang="en-US" sz="2000" baseline="30000" dirty="0">
                <a:solidFill>
                  <a:srgbClr val="202124"/>
                </a:solidFill>
              </a:rPr>
              <a:t>+</a:t>
            </a:r>
            <a:r>
              <a:rPr lang="en-US" sz="2000" dirty="0">
                <a:solidFill>
                  <a:srgbClr val="202124"/>
                </a:solidFill>
              </a:rPr>
              <a:t>, as well as other active metabolites</a:t>
            </a:r>
          </a:p>
          <a:p>
            <a:pPr marL="754063" indent="-339725">
              <a:buFont typeface="System Font Regular"/>
              <a:buChar char="-"/>
            </a:pPr>
            <a:r>
              <a:rPr lang="en-US" sz="2000" b="1" dirty="0">
                <a:solidFill>
                  <a:srgbClr val="FF0000"/>
                </a:solidFill>
              </a:rPr>
              <a:t>the degradation of tryptophan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b="1" dirty="0">
                <a:solidFill>
                  <a:srgbClr val="FF0000"/>
                </a:solidFill>
              </a:rPr>
              <a:t>An imbalance of tryptophan metabolism along the KP </a:t>
            </a:r>
          </a:p>
          <a:p>
            <a:pPr marL="803275" indent="-338138">
              <a:buFont typeface="System Font Regular"/>
              <a:buChar char="-"/>
            </a:pPr>
            <a:r>
              <a:rPr lang="en-US" sz="2000" dirty="0"/>
              <a:t>influences </a:t>
            </a:r>
            <a:r>
              <a:rPr lang="en-US" sz="2000" b="1" dirty="0">
                <a:solidFill>
                  <a:srgbClr val="FF0000"/>
                </a:solidFill>
              </a:rPr>
              <a:t>depressive behavior </a:t>
            </a:r>
            <a:r>
              <a:rPr lang="en-US" sz="2000" dirty="0"/>
              <a:t>in a systemic inflammatory condition 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b="1" dirty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Key rate-limiting enzymes of the kynurenine metabolism pathway</a:t>
            </a:r>
          </a:p>
          <a:p>
            <a:pPr marL="803275" indent="-338138">
              <a:buFont typeface="System Font Regular"/>
              <a:buChar char="-"/>
            </a:pPr>
            <a:r>
              <a:rPr lang="en-US" sz="2000" b="1" dirty="0">
                <a:solidFill>
                  <a:srgbClr val="FF0000"/>
                </a:solidFill>
              </a:rPr>
              <a:t>Indoleamine 2,3-dioxygenase (</a:t>
            </a:r>
            <a:r>
              <a:rPr lang="en-US" sz="2000" b="1" i="1" dirty="0">
                <a:solidFill>
                  <a:srgbClr val="FF0000"/>
                </a:solidFill>
              </a:rPr>
              <a:t>IDO</a:t>
            </a:r>
            <a:r>
              <a:rPr lang="en-US" sz="2000" b="1" dirty="0">
                <a:solidFill>
                  <a:srgbClr val="FF0000"/>
                </a:solidFill>
              </a:rPr>
              <a:t>)</a:t>
            </a:r>
          </a:p>
          <a:p>
            <a:pPr marL="803275" indent="-338138">
              <a:buFont typeface="System Font Regular"/>
              <a:buChar char="-"/>
            </a:pPr>
            <a:r>
              <a:rPr lang="en-US" sz="2000" b="1" dirty="0">
                <a:solidFill>
                  <a:srgbClr val="FF0000"/>
                </a:solidFill>
              </a:rPr>
              <a:t>Kynurenine 3-monooxygenase (</a:t>
            </a:r>
            <a:r>
              <a:rPr lang="en-US" sz="2000" b="1" i="1" dirty="0">
                <a:solidFill>
                  <a:srgbClr val="FF0000"/>
                </a:solidFill>
              </a:rPr>
              <a:t>KMO</a:t>
            </a:r>
            <a:r>
              <a:rPr lang="en-US" sz="2000" b="1" dirty="0">
                <a:solidFill>
                  <a:srgbClr val="FF0000"/>
                </a:solidFill>
              </a:rPr>
              <a:t>) </a:t>
            </a:r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BF17B8-1E0C-034F-81BA-CEED9363BE5A}"/>
              </a:ext>
            </a:extLst>
          </p:cNvPr>
          <p:cNvSpPr/>
          <p:nvPr/>
        </p:nvSpPr>
        <p:spPr>
          <a:xfrm>
            <a:off x="9444206" y="5520690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Vancassel</a:t>
            </a:r>
            <a:r>
              <a:rPr lang="en-US" dirty="0"/>
              <a:t> et al., 2018 </a:t>
            </a:r>
          </a:p>
        </p:txBody>
      </p:sp>
    </p:spTree>
    <p:extLst>
      <p:ext uri="{BB962C8B-B14F-4D97-AF65-F5344CB8AC3E}">
        <p14:creationId xmlns:p14="http://schemas.microsoft.com/office/powerpoint/2010/main" val="2712856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8BD2B6-9AA0-8843-B2FE-5CE5E062D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33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6D9C3F-9603-1946-8379-28DCE3128251}"/>
              </a:ext>
            </a:extLst>
          </p:cNvPr>
          <p:cNvGrpSpPr/>
          <p:nvPr/>
        </p:nvGrpSpPr>
        <p:grpSpPr>
          <a:xfrm>
            <a:off x="5253037" y="1095198"/>
            <a:ext cx="6125340" cy="4468354"/>
            <a:chOff x="5253037" y="1095198"/>
            <a:chExt cx="6125340" cy="4468354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7C6ADE05-0E1D-E54F-8CCA-7A9229B6D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76897" y="1357312"/>
              <a:ext cx="5701480" cy="4206240"/>
            </a:xfrm>
            <a:prstGeom prst="rect">
              <a:avLst/>
            </a:prstGeom>
          </p:spPr>
        </p:pic>
        <p:pic>
          <p:nvPicPr>
            <p:cNvPr id="11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1E3E8843-D32C-574F-842D-836DA6120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446" t="70156" r="62839" b="-156"/>
            <a:stretch/>
          </p:blipFill>
          <p:spPr>
            <a:xfrm>
              <a:off x="5253037" y="1251586"/>
              <a:ext cx="1685925" cy="91440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6FBA2C-8AED-8846-869C-EFC8EC94187E}"/>
                </a:ext>
              </a:extLst>
            </p:cNvPr>
            <p:cNvSpPr txBox="1"/>
            <p:nvPr/>
          </p:nvSpPr>
          <p:spPr>
            <a:xfrm>
              <a:off x="6886575" y="1095198"/>
              <a:ext cx="600075" cy="70788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</a:rPr>
                <a:t>IL-1</a:t>
              </a:r>
              <a:r>
                <a:rPr lang="el-GR" sz="1100" b="1" dirty="0">
                  <a:solidFill>
                    <a:srgbClr val="FF0000"/>
                  </a:solidFill>
                </a:rPr>
                <a:t>β</a:t>
              </a:r>
              <a:endParaRPr lang="en-US" sz="1100" b="1" dirty="0">
                <a:solidFill>
                  <a:srgbClr val="FF0000"/>
                </a:solidFill>
              </a:endParaRPr>
            </a:p>
            <a:p>
              <a:r>
                <a:rPr lang="en-US" sz="1100" b="1" dirty="0">
                  <a:solidFill>
                    <a:srgbClr val="FF0000"/>
                  </a:solidFill>
                </a:rPr>
                <a:t>IL-6</a:t>
              </a:r>
            </a:p>
            <a:p>
              <a:r>
                <a:rPr lang="en-US" sz="1100" b="1" dirty="0">
                  <a:solidFill>
                    <a:srgbClr val="FF0000"/>
                  </a:solidFill>
                </a:rPr>
                <a:t>TNF</a:t>
              </a:r>
              <a:r>
                <a:rPr lang="el-GR" b="1" dirty="0">
                  <a:solidFill>
                    <a:srgbClr val="FF0000"/>
                  </a:solidFill>
                </a:rPr>
                <a:t>α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AC414C-2AEE-5841-B38E-D8102E9CA6F0}"/>
                </a:ext>
              </a:extLst>
            </p:cNvPr>
            <p:cNvSpPr txBox="1"/>
            <p:nvPr/>
          </p:nvSpPr>
          <p:spPr>
            <a:xfrm>
              <a:off x="5907879" y="2145986"/>
              <a:ext cx="604839" cy="70788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</a:rPr>
                <a:t>IL-1</a:t>
              </a:r>
              <a:r>
                <a:rPr lang="el-GR" sz="1100" b="1" dirty="0">
                  <a:solidFill>
                    <a:srgbClr val="FF0000"/>
                  </a:solidFill>
                </a:rPr>
                <a:t>β</a:t>
              </a:r>
              <a:endParaRPr lang="en-US" sz="1100" b="1" dirty="0">
                <a:solidFill>
                  <a:srgbClr val="FF0000"/>
                </a:solidFill>
              </a:endParaRPr>
            </a:p>
            <a:p>
              <a:r>
                <a:rPr lang="en-US" sz="1100" b="1" dirty="0">
                  <a:solidFill>
                    <a:srgbClr val="FF0000"/>
                  </a:solidFill>
                </a:rPr>
                <a:t>IL-6</a:t>
              </a:r>
            </a:p>
            <a:p>
              <a:r>
                <a:rPr lang="en-US" sz="1100" b="1" dirty="0">
                  <a:solidFill>
                    <a:srgbClr val="FF0000"/>
                  </a:solidFill>
                </a:rPr>
                <a:t>TNF</a:t>
              </a:r>
              <a:r>
                <a:rPr lang="el-GR" b="1" dirty="0">
                  <a:solidFill>
                    <a:srgbClr val="FF0000"/>
                  </a:solidFill>
                </a:rPr>
                <a:t>α 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0F39BE0-985C-7F4E-B835-9A66318593C4}"/>
              </a:ext>
            </a:extLst>
          </p:cNvPr>
          <p:cNvSpPr/>
          <p:nvPr/>
        </p:nvSpPr>
        <p:spPr>
          <a:xfrm>
            <a:off x="1112041" y="1540433"/>
            <a:ext cx="41386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Pro-inflammatory cytokines, </a:t>
            </a:r>
            <a:r>
              <a:rPr lang="en-US" sz="2800" b="1" dirty="0">
                <a:solidFill>
                  <a:srgbClr val="FF0000"/>
                </a:solidFill>
              </a:rPr>
              <a:t>IL-1</a:t>
            </a:r>
            <a:r>
              <a:rPr lang="el-GR" sz="2800" b="1" dirty="0">
                <a:solidFill>
                  <a:srgbClr val="FF0000"/>
                </a:solidFill>
              </a:rPr>
              <a:t>β, </a:t>
            </a:r>
            <a:r>
              <a:rPr lang="en-US" sz="2800" b="1" dirty="0">
                <a:solidFill>
                  <a:srgbClr val="FF0000"/>
                </a:solidFill>
              </a:rPr>
              <a:t>IL-6, and TNF</a:t>
            </a:r>
            <a:r>
              <a:rPr lang="el-GR" sz="2800" b="1" dirty="0">
                <a:solidFill>
                  <a:srgbClr val="FF0000"/>
                </a:solidFill>
              </a:rPr>
              <a:t>α, </a:t>
            </a:r>
            <a:r>
              <a:rPr lang="en-US" sz="2800" dirty="0"/>
              <a:t>could induce </a:t>
            </a:r>
            <a:r>
              <a:rPr lang="en-US" sz="2800" b="1" i="1" dirty="0">
                <a:solidFill>
                  <a:srgbClr val="FF0000"/>
                </a:solidFill>
              </a:rPr>
              <a:t>IDO </a:t>
            </a:r>
            <a:r>
              <a:rPr lang="en-US" sz="2800" b="1" dirty="0">
                <a:solidFill>
                  <a:srgbClr val="FF0000"/>
                </a:solidFill>
              </a:rPr>
              <a:t>and </a:t>
            </a:r>
            <a:r>
              <a:rPr lang="en-US" sz="2800" b="1" i="1" dirty="0">
                <a:solidFill>
                  <a:srgbClr val="FF0000"/>
                </a:solidFill>
              </a:rPr>
              <a:t>KMO </a:t>
            </a:r>
            <a:r>
              <a:rPr lang="en-US" sz="2800" dirty="0"/>
              <a:t>expression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84F323-4EB4-0B43-B1BE-E5DECB08E10F}"/>
              </a:ext>
            </a:extLst>
          </p:cNvPr>
          <p:cNvSpPr/>
          <p:nvPr/>
        </p:nvSpPr>
        <p:spPr>
          <a:xfrm>
            <a:off x="8598860" y="5534977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Vancassel</a:t>
            </a:r>
            <a:r>
              <a:rPr lang="en-US" dirty="0"/>
              <a:t> et al., 2018 </a:t>
            </a:r>
          </a:p>
        </p:txBody>
      </p:sp>
    </p:spTree>
    <p:extLst>
      <p:ext uri="{BB962C8B-B14F-4D97-AF65-F5344CB8AC3E}">
        <p14:creationId xmlns:p14="http://schemas.microsoft.com/office/powerpoint/2010/main" val="240010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74312F-6024-1F4D-B0F5-C574118AC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34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386454-9068-D349-92EB-2C20331183B7}"/>
              </a:ext>
            </a:extLst>
          </p:cNvPr>
          <p:cNvSpPr/>
          <p:nvPr/>
        </p:nvSpPr>
        <p:spPr>
          <a:xfrm>
            <a:off x="647700" y="701312"/>
            <a:ext cx="1089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Increased expression of kynurenine metabolic key enzymes, indoleamine 2,3-dioxygenase (</a:t>
            </a:r>
            <a:r>
              <a:rPr lang="en-US" sz="2400" b="1" i="1" dirty="0">
                <a:latin typeface="+mj-lt"/>
              </a:rPr>
              <a:t>IDO</a:t>
            </a:r>
            <a:r>
              <a:rPr lang="en-US" sz="2400" b="1" dirty="0">
                <a:latin typeface="+mj-lt"/>
              </a:rPr>
              <a:t>) and kynurenine 3-monooxygenase (</a:t>
            </a:r>
            <a:r>
              <a:rPr lang="en-US" sz="2400" b="1" i="1" dirty="0">
                <a:latin typeface="+mj-lt"/>
              </a:rPr>
              <a:t>KMO</a:t>
            </a:r>
            <a:r>
              <a:rPr lang="en-US" sz="2400" b="1" dirty="0">
                <a:latin typeface="+mj-lt"/>
              </a:rPr>
              <a:t>), in Ox-treated mice 4 h after LPS administration</a:t>
            </a:r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ABB4F98D-9BC1-AB4B-881C-8491AF2A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659" y="1901641"/>
            <a:ext cx="8528153" cy="4023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DFCFF0-4D85-E74A-8608-D16BA6D2FD16}"/>
              </a:ext>
            </a:extLst>
          </p:cNvPr>
          <p:cNvSpPr txBox="1"/>
          <p:nvPr/>
        </p:nvSpPr>
        <p:spPr>
          <a:xfrm>
            <a:off x="647700" y="2468359"/>
            <a:ext cx="20849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2000" b="1" dirty="0">
                <a:solidFill>
                  <a:srgbClr val="FF0000"/>
                </a:solidFill>
              </a:rPr>
              <a:t>The kynurenine metabolism pathway – key pathway in inflammation-induced depression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3783FE-8469-2549-BAB3-F8009E0EA0C9}"/>
              </a:ext>
            </a:extLst>
          </p:cNvPr>
          <p:cNvSpPr/>
          <p:nvPr/>
        </p:nvSpPr>
        <p:spPr>
          <a:xfrm>
            <a:off x="1295402" y="5325691"/>
            <a:ext cx="7665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Overproduction of pro-inflammatory cytokines caused abnormal tryptophan metabolism</a:t>
            </a:r>
            <a:endParaRPr lang="en-US" sz="24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449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CD476E-1A7D-0C48-A527-9D5E0FB88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35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D6448E-2E7B-A748-8378-7524EE9A90EC}"/>
              </a:ext>
            </a:extLst>
          </p:cNvPr>
          <p:cNvSpPr/>
          <p:nvPr/>
        </p:nvSpPr>
        <p:spPr>
          <a:xfrm>
            <a:off x="624840" y="717562"/>
            <a:ext cx="10942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Depressive-like behavior was apparent 24 h after LPS challenge in the Ox-treated mice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F4D6DBD-D7DB-6843-927A-B9F0D5A83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11" r="57619"/>
          <a:stretch/>
        </p:blipFill>
        <p:spPr>
          <a:xfrm>
            <a:off x="7367903" y="2275571"/>
            <a:ext cx="3895410" cy="3108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EFD89C-40B0-F244-8A11-C0336304A202}"/>
              </a:ext>
            </a:extLst>
          </p:cNvPr>
          <p:cNvSpPr txBox="1"/>
          <p:nvPr/>
        </p:nvSpPr>
        <p:spPr>
          <a:xfrm>
            <a:off x="928687" y="1827842"/>
            <a:ext cx="4700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b="1" dirty="0">
                <a:latin typeface="+mj-lt"/>
              </a:rPr>
              <a:t>Sucrose preference test </a:t>
            </a:r>
            <a:r>
              <a:rPr lang="en-US" sz="2400" b="1" dirty="0">
                <a:solidFill>
                  <a:srgbClr val="000000"/>
                </a:solidFill>
                <a:latin typeface="+mj-lt"/>
              </a:rPr>
              <a:t>(SPT) </a:t>
            </a:r>
            <a:endParaRPr lang="en-US" sz="2400" b="1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D0E5AB-D1B8-0349-9E01-87EADF5040AB}"/>
              </a:ext>
            </a:extLst>
          </p:cNvPr>
          <p:cNvSpPr/>
          <p:nvPr/>
        </p:nvSpPr>
        <p:spPr>
          <a:xfrm>
            <a:off x="928687" y="2405335"/>
            <a:ext cx="66259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indent="-2984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The sucrose preference test </a:t>
            </a:r>
            <a:r>
              <a:rPr lang="en-US" sz="2400" b="1" dirty="0">
                <a:solidFill>
                  <a:srgbClr val="FF0000"/>
                </a:solidFill>
              </a:rPr>
              <a:t>– a reward-based test </a:t>
            </a:r>
            <a:r>
              <a:rPr lang="en-US" sz="2400" dirty="0">
                <a:solidFill>
                  <a:srgbClr val="000000"/>
                </a:solidFill>
              </a:rPr>
              <a:t>used as an indicator of anhedonia</a:t>
            </a:r>
          </a:p>
          <a:p>
            <a:pPr marL="285750" indent="-285750">
              <a:buFont typeface="System Font Regular"/>
              <a:buChar char="-"/>
            </a:pPr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Anhedonia</a:t>
            </a:r>
            <a:r>
              <a:rPr lang="en-US" sz="2400" dirty="0">
                <a:solidFill>
                  <a:srgbClr val="000000"/>
                </a:solidFill>
              </a:rPr>
              <a:t> – the decreased ability to experience pleasure</a:t>
            </a:r>
          </a:p>
          <a:p>
            <a:pPr marL="584200" indent="285750">
              <a:buFont typeface="System Font Regular"/>
              <a:buChar char="-"/>
            </a:pPr>
            <a:r>
              <a:rPr lang="en-US" sz="2400" dirty="0">
                <a:solidFill>
                  <a:srgbClr val="000000"/>
                </a:solidFill>
              </a:rPr>
              <a:t>represents one of the core symptoms of depression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Reduced preference for sweet solution in SPT –  represents anhedonia</a:t>
            </a:r>
          </a:p>
        </p:txBody>
      </p:sp>
    </p:spTree>
    <p:extLst>
      <p:ext uri="{BB962C8B-B14F-4D97-AF65-F5344CB8AC3E}">
        <p14:creationId xmlns:p14="http://schemas.microsoft.com/office/powerpoint/2010/main" val="3648342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0DFDA3-571C-9B49-A479-CBBFB9EF5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36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CA54B6-121E-D24C-977B-9E508AE49088}"/>
              </a:ext>
            </a:extLst>
          </p:cNvPr>
          <p:cNvSpPr/>
          <p:nvPr/>
        </p:nvSpPr>
        <p:spPr>
          <a:xfrm>
            <a:off x="714375" y="791260"/>
            <a:ext cx="10772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Depressive-like behavior was apparent 24 h after LPS challenge in the Ox-treated mice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AB9FD05-2DD0-FA40-81B4-3FEA685C2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5282" b="2616"/>
          <a:stretch/>
        </p:blipFill>
        <p:spPr>
          <a:xfrm>
            <a:off x="3903194" y="2259908"/>
            <a:ext cx="4385609" cy="3383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4A9F11-1228-C244-9ADB-4020BC08E4F5}"/>
              </a:ext>
            </a:extLst>
          </p:cNvPr>
          <p:cNvSpPr txBox="1"/>
          <p:nvPr/>
        </p:nvSpPr>
        <p:spPr>
          <a:xfrm>
            <a:off x="1227666" y="1823643"/>
            <a:ext cx="4868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b="1" dirty="0"/>
              <a:t>Tail suspension test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D98EA4-B659-2243-AB15-5DDE3F4114DE}"/>
              </a:ext>
            </a:extLst>
          </p:cNvPr>
          <p:cNvSpPr/>
          <p:nvPr/>
        </p:nvSpPr>
        <p:spPr>
          <a:xfrm>
            <a:off x="1021080" y="5294293"/>
            <a:ext cx="10302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Ox-treated mice were more susceptible to systemic inflammation with LPS challenge</a:t>
            </a:r>
            <a:endParaRPr lang="en-US" sz="2800" b="1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087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8DFDE9-C9D1-FB41-B38C-EFBEE0CB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37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82BBC8-073C-FF42-A3F3-F1FA64C712AB}"/>
              </a:ext>
            </a:extLst>
          </p:cNvPr>
          <p:cNvSpPr/>
          <p:nvPr/>
        </p:nvSpPr>
        <p:spPr>
          <a:xfrm>
            <a:off x="1445795" y="2090172"/>
            <a:ext cx="9679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17DCBD-5883-F240-9CFE-7FC1512006A3}"/>
              </a:ext>
            </a:extLst>
          </p:cNvPr>
          <p:cNvSpPr txBox="1"/>
          <p:nvPr/>
        </p:nvSpPr>
        <p:spPr>
          <a:xfrm>
            <a:off x="1446798" y="1357054"/>
            <a:ext cx="9450803" cy="51090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Atopic Dermatitis - Early life</a:t>
            </a:r>
          </a:p>
          <a:p>
            <a:pPr algn="ctr"/>
            <a:r>
              <a:rPr lang="en-US" sz="2800" b="1" dirty="0"/>
              <a:t>↓</a:t>
            </a:r>
          </a:p>
          <a:p>
            <a:pPr algn="ctr"/>
            <a:r>
              <a:rPr lang="en-US" sz="2800" b="1" dirty="0"/>
              <a:t>Neuroinflammatory priming state</a:t>
            </a:r>
          </a:p>
          <a:p>
            <a:pPr algn="ctr"/>
            <a:r>
              <a:rPr lang="en-US" sz="2800" b="1" dirty="0"/>
              <a:t>↓</a:t>
            </a:r>
          </a:p>
          <a:p>
            <a:pPr algn="ctr"/>
            <a:r>
              <a:rPr lang="en-US" sz="2800" b="1" dirty="0"/>
              <a:t>Increased response for the neuroinflammation</a:t>
            </a:r>
          </a:p>
          <a:p>
            <a:pPr algn="ctr"/>
            <a:r>
              <a:rPr lang="en-US" sz="2800" b="1" dirty="0"/>
              <a:t>↓</a:t>
            </a:r>
          </a:p>
          <a:p>
            <a:pPr algn="ctr"/>
            <a:r>
              <a:rPr lang="en-US" sz="2800" b="1" dirty="0"/>
              <a:t>Overproduction of pro-inflammatory cytokines</a:t>
            </a:r>
          </a:p>
          <a:p>
            <a:pPr algn="ctr"/>
            <a:r>
              <a:rPr lang="en-US" sz="2800" b="1" dirty="0"/>
              <a:t>↓</a:t>
            </a:r>
          </a:p>
          <a:p>
            <a:pPr algn="ctr"/>
            <a:r>
              <a:rPr lang="en-US" sz="2800" b="1" dirty="0"/>
              <a:t>Abnormal tryptophan metabolism</a:t>
            </a:r>
          </a:p>
          <a:p>
            <a:pPr algn="ctr"/>
            <a:r>
              <a:rPr lang="en-US" sz="2800" b="1" dirty="0"/>
              <a:t>↓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Depressive-like behaviors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FDCD9D-E122-F046-9F7F-17165F845430}"/>
              </a:ext>
            </a:extLst>
          </p:cNvPr>
          <p:cNvSpPr txBox="1"/>
          <p:nvPr/>
        </p:nvSpPr>
        <p:spPr>
          <a:xfrm>
            <a:off x="1257300" y="833834"/>
            <a:ext cx="347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HIGHLIGHTS</a:t>
            </a:r>
          </a:p>
          <a:p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7913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A0228C-0369-964A-9054-4304865CA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38</a:t>
            </a:fld>
            <a:endParaRPr lang="en-US" dirty="0"/>
          </a:p>
        </p:txBody>
      </p:sp>
      <p:pic>
        <p:nvPicPr>
          <p:cNvPr id="2050" name="Picture 2" descr="산박하">
            <a:extLst>
              <a:ext uri="{FF2B5EF4-FFF2-40B4-BE49-F238E27FC236}">
                <a16:creationId xmlns:a16="http://schemas.microsoft.com/office/drawing/2014/main" id="{7B2AC6E9-B5DB-894C-9125-1EF731269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2" t="4201" r="14283" b="3378"/>
          <a:stretch/>
        </p:blipFill>
        <p:spPr bwMode="auto">
          <a:xfrm>
            <a:off x="7786474" y="2951480"/>
            <a:ext cx="3530385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A198AE-B1D9-8D4E-825A-2310692618B8}"/>
              </a:ext>
            </a:extLst>
          </p:cNvPr>
          <p:cNvSpPr/>
          <p:nvPr/>
        </p:nvSpPr>
        <p:spPr>
          <a:xfrm>
            <a:off x="1244449" y="697119"/>
            <a:ext cx="52830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/>
              <a:t>Isodon</a:t>
            </a:r>
            <a:r>
              <a:rPr lang="en-US" sz="3200" b="1" i="1" dirty="0"/>
              <a:t> </a:t>
            </a:r>
            <a:r>
              <a:rPr lang="en-US" sz="3200" b="1" i="1" dirty="0" err="1"/>
              <a:t>inflexus</a:t>
            </a:r>
            <a:r>
              <a:rPr lang="en-US" sz="3200" b="1" i="1" dirty="0"/>
              <a:t> </a:t>
            </a:r>
            <a:r>
              <a:rPr lang="en-US" sz="3200" b="1" dirty="0"/>
              <a:t>extract (IIE) </a:t>
            </a: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78F963-74DC-BD4B-81AB-B7C986D097F3}"/>
              </a:ext>
            </a:extLst>
          </p:cNvPr>
          <p:cNvSpPr/>
          <p:nvPr/>
        </p:nvSpPr>
        <p:spPr>
          <a:xfrm>
            <a:off x="949860" y="1527968"/>
            <a:ext cx="917398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lvl="1" indent="-223838">
              <a:buFont typeface="Arial" panose="020B0604020202020204" pitchFamily="34" charset="0"/>
              <a:buChar char="•"/>
            </a:pPr>
            <a:r>
              <a:rPr lang="en-US" sz="2800" dirty="0"/>
              <a:t>Widely utilized in Korea, China, and Japan for medicinal purpose</a:t>
            </a:r>
          </a:p>
          <a:p>
            <a:pPr marL="868362" lvl="2" indent="-342900">
              <a:buFont typeface="System Font Regular"/>
              <a:buChar char="-"/>
            </a:pPr>
            <a:r>
              <a:rPr lang="en-US" sz="2800" dirty="0"/>
              <a:t>Treat gastrointestinal disorders, tumors, and various inflammatory disease</a:t>
            </a:r>
          </a:p>
          <a:p>
            <a:pPr marL="868362" lvl="2" indent="-342900">
              <a:buFont typeface="System Font Regular"/>
              <a:buChar char="-"/>
            </a:pPr>
            <a:endParaRPr lang="en-US" sz="2800" dirty="0"/>
          </a:p>
          <a:p>
            <a:pPr marL="411162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Important components </a:t>
            </a:r>
          </a:p>
          <a:p>
            <a:pPr marL="800100" lvl="1" indent="-342900">
              <a:buFont typeface="System Font Regular"/>
              <a:buChar char="-"/>
            </a:pPr>
            <a:r>
              <a:rPr lang="en-US" sz="2800" b="1" dirty="0" err="1"/>
              <a:t>Rosmarinic</a:t>
            </a:r>
            <a:r>
              <a:rPr lang="en-US" sz="2800" b="1" dirty="0"/>
              <a:t> acid (</a:t>
            </a:r>
            <a:r>
              <a:rPr lang="en-US" sz="2800" b="1" dirty="0" err="1"/>
              <a:t>RosA</a:t>
            </a:r>
            <a:r>
              <a:rPr lang="en-US" sz="2800" b="1" dirty="0"/>
              <a:t>) </a:t>
            </a:r>
          </a:p>
          <a:p>
            <a:pPr marL="800100" lvl="1" indent="-342900">
              <a:buFont typeface="System Font Regular"/>
              <a:buChar char="-"/>
              <a:tabLst>
                <a:tab pos="682625" algn="l"/>
              </a:tabLst>
            </a:pPr>
            <a:r>
              <a:rPr lang="en-US" sz="2800" b="1" dirty="0"/>
              <a:t>Chlorogenic acid (CGA) </a:t>
            </a:r>
          </a:p>
          <a:p>
            <a:pPr marL="868362" lvl="2" indent="-342900">
              <a:buFont typeface="System Font Regular"/>
              <a:buChar char="-"/>
            </a:pP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3D3931-C00B-3A48-ABEB-C01899682C7B}"/>
              </a:ext>
            </a:extLst>
          </p:cNvPr>
          <p:cNvSpPr/>
          <p:nvPr/>
        </p:nvSpPr>
        <p:spPr>
          <a:xfrm>
            <a:off x="949860" y="3868380"/>
            <a:ext cx="69113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7BE443-ED9E-8E43-BC19-0E175311378B}"/>
              </a:ext>
            </a:extLst>
          </p:cNvPr>
          <p:cNvSpPr/>
          <p:nvPr/>
        </p:nvSpPr>
        <p:spPr>
          <a:xfrm>
            <a:off x="6759715" y="5969000"/>
            <a:ext cx="38002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4"/>
              </a:rPr>
              <a:t>http://wildplantsshimane.jp/Plates/Isodon_umbrosus.html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0649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52009-24BB-9142-9351-33CD1BAB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1413932"/>
            <a:ext cx="9601196" cy="1303867"/>
          </a:xfrm>
        </p:spPr>
        <p:txBody>
          <a:bodyPr/>
          <a:lstStyle/>
          <a:p>
            <a:pPr algn="l"/>
            <a:r>
              <a:rPr lang="en-US" b="1" dirty="0"/>
              <a:t>We will discuss……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1C3BE-91E3-FA42-926C-90E9C3AF3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AD associated changes in the mesolimbic pathway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‘Two-hit’ hypothesis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Microglia priming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Neuroinflammatory responses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E65DB-E963-A94C-809D-32EBBC28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176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3CFA7A-D608-5C4B-9B24-3D66A78CF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39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81F75F-0815-124B-AA4D-25A0D659FEAB}"/>
              </a:ext>
            </a:extLst>
          </p:cNvPr>
          <p:cNvSpPr/>
          <p:nvPr/>
        </p:nvSpPr>
        <p:spPr>
          <a:xfrm>
            <a:off x="614364" y="775685"/>
            <a:ext cx="108727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 </a:t>
            </a:r>
            <a:r>
              <a:rPr lang="en-US" sz="2800" b="1" dirty="0">
                <a:latin typeface="+mj-lt"/>
              </a:rPr>
              <a:t>Experimental groups for investigating the effects of IIE on depressive behavior in AD mice </a:t>
            </a:r>
          </a:p>
          <a:p>
            <a:pPr algn="ctr"/>
            <a:endParaRPr lang="en-US" sz="3200" b="1" dirty="0">
              <a:latin typeface="+mj-lt"/>
            </a:endParaRPr>
          </a:p>
        </p:txBody>
      </p:sp>
      <p:pic>
        <p:nvPicPr>
          <p:cNvPr id="1026" name="Picture 2" descr="Injection in Mouse Images, Stock Photos &amp; Vectors | Shutterstock">
            <a:extLst>
              <a:ext uri="{FF2B5EF4-FFF2-40B4-BE49-F238E27FC236}">
                <a16:creationId xmlns:a16="http://schemas.microsoft.com/office/drawing/2014/main" id="{5FD86DD9-31B8-254E-B8FC-6F2E53395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2" b="23252"/>
          <a:stretch/>
        </p:blipFill>
        <p:spPr bwMode="auto">
          <a:xfrm>
            <a:off x="7899399" y="3818466"/>
            <a:ext cx="3302000" cy="215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E917AA-3CE7-D145-8E4B-A20A1EAD66C5}"/>
              </a:ext>
            </a:extLst>
          </p:cNvPr>
          <p:cNvSpPr/>
          <p:nvPr/>
        </p:nvSpPr>
        <p:spPr>
          <a:xfrm>
            <a:off x="1138236" y="2057311"/>
            <a:ext cx="93345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Normal – untreated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Dermatophagoides</a:t>
            </a:r>
            <a:r>
              <a:rPr lang="en-US" sz="2400" dirty="0"/>
              <a:t> </a:t>
            </a:r>
            <a:r>
              <a:rPr lang="en-US" sz="2400" dirty="0" err="1"/>
              <a:t>farinae</a:t>
            </a:r>
            <a:r>
              <a:rPr lang="en-US" sz="2400" dirty="0"/>
              <a:t> extract (DfE)-induced AD mice – untreated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Dfe</a:t>
            </a:r>
            <a:r>
              <a:rPr lang="en-US" sz="2400" dirty="0"/>
              <a:t>-induced AD mice – 1 % IIE treated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Dfe</a:t>
            </a:r>
            <a:r>
              <a:rPr lang="en-US" sz="2400" dirty="0"/>
              <a:t>-induced AD mice – 3 % IIE treated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Dfe</a:t>
            </a:r>
            <a:r>
              <a:rPr lang="en-US" sz="2400" dirty="0"/>
              <a:t>-induced AD mice – tacrolimus treated - Positive control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EF4DBF-B035-EA46-9A7E-E026744B1DFF}"/>
              </a:ext>
            </a:extLst>
          </p:cNvPr>
          <p:cNvSpPr/>
          <p:nvPr/>
        </p:nvSpPr>
        <p:spPr>
          <a:xfrm>
            <a:off x="6847292" y="5805316"/>
            <a:ext cx="38164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4"/>
              </a:rPr>
              <a:t>https://www.shutterstock.com/search/injection+in+mouse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9854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F855B5-30FD-2F4F-837E-8DA043EF9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E80B0A2-C0BE-104E-ACCC-3FB5FE84F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7" r="69598" b="58036"/>
          <a:stretch/>
        </p:blipFill>
        <p:spPr>
          <a:xfrm>
            <a:off x="2543175" y="1582737"/>
            <a:ext cx="3629025" cy="3017520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EDEE86EC-0C4A-0647-BF1C-487ABC042B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08" r="13796" b="59305"/>
          <a:stretch/>
        </p:blipFill>
        <p:spPr>
          <a:xfrm>
            <a:off x="6172200" y="1582737"/>
            <a:ext cx="3825915" cy="30175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49F3FA-B2C8-CE43-9F42-0875C65CA1D3}"/>
              </a:ext>
            </a:extLst>
          </p:cNvPr>
          <p:cNvSpPr/>
          <p:nvPr/>
        </p:nvSpPr>
        <p:spPr>
          <a:xfrm>
            <a:off x="2889064" y="758308"/>
            <a:ext cx="6413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Effect of IIE on the development of AD </a:t>
            </a: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C87CCF-7B91-B145-8C34-1783832F4497}"/>
              </a:ext>
            </a:extLst>
          </p:cNvPr>
          <p:cNvSpPr/>
          <p:nvPr/>
        </p:nvSpPr>
        <p:spPr>
          <a:xfrm>
            <a:off x="2014539" y="4901466"/>
            <a:ext cx="8339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IIE treatment significantly reduced skin damage</a:t>
            </a:r>
          </a:p>
        </p:txBody>
      </p:sp>
    </p:spTree>
    <p:extLst>
      <p:ext uri="{BB962C8B-B14F-4D97-AF65-F5344CB8AC3E}">
        <p14:creationId xmlns:p14="http://schemas.microsoft.com/office/powerpoint/2010/main" val="483703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60D5EC-D4A0-7140-8EB1-FF12B26F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41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75D256-2327-A240-94DD-BC499CD32E82}"/>
              </a:ext>
            </a:extLst>
          </p:cNvPr>
          <p:cNvSpPr/>
          <p:nvPr/>
        </p:nvSpPr>
        <p:spPr>
          <a:xfrm>
            <a:off x="590844" y="696571"/>
            <a:ext cx="10986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Effect of IIE on Anxiety-like behavior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5B1C797-D4B0-5B42-B2A8-678E505F8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0" t="44691" r="45122" b="2423"/>
          <a:stretch/>
        </p:blipFill>
        <p:spPr>
          <a:xfrm>
            <a:off x="3255301" y="1579880"/>
            <a:ext cx="8052478" cy="43891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17ABE6-6A91-AC49-BF64-D3D6CC2A5F67}"/>
              </a:ext>
            </a:extLst>
          </p:cNvPr>
          <p:cNvSpPr/>
          <p:nvPr/>
        </p:nvSpPr>
        <p:spPr>
          <a:xfrm>
            <a:off x="590844" y="1579880"/>
            <a:ext cx="3409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b="1" dirty="0"/>
              <a:t>Open field test (OFT)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819DF2-D1FF-5547-A471-FED3D16739F5}"/>
              </a:ext>
            </a:extLst>
          </p:cNvPr>
          <p:cNvSpPr/>
          <p:nvPr/>
        </p:nvSpPr>
        <p:spPr>
          <a:xfrm>
            <a:off x="742951" y="2660298"/>
            <a:ext cx="25123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IIE treatment significantly reduced anxiety-like behavior</a:t>
            </a:r>
          </a:p>
        </p:txBody>
      </p:sp>
    </p:spTree>
    <p:extLst>
      <p:ext uri="{BB962C8B-B14F-4D97-AF65-F5344CB8AC3E}">
        <p14:creationId xmlns:p14="http://schemas.microsoft.com/office/powerpoint/2010/main" val="29155214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1D95F5-0E50-3D49-8C46-97F8D813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42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209FFA-CBB3-F749-86CB-52E2CEBA44F4}"/>
              </a:ext>
            </a:extLst>
          </p:cNvPr>
          <p:cNvSpPr/>
          <p:nvPr/>
        </p:nvSpPr>
        <p:spPr>
          <a:xfrm>
            <a:off x="900332" y="756530"/>
            <a:ext cx="10564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Effect of IIE on depressive-like behavior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008346-5054-4F42-A2F0-06B8B623EFE3}"/>
              </a:ext>
            </a:extLst>
          </p:cNvPr>
          <p:cNvSpPr/>
          <p:nvPr/>
        </p:nvSpPr>
        <p:spPr>
          <a:xfrm>
            <a:off x="1118726" y="1496314"/>
            <a:ext cx="51196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800" b="1" dirty="0">
                <a:latin typeface="+mj-lt"/>
              </a:rPr>
              <a:t>Sucrose preference test (SPT) 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55391483-A985-B247-B450-53665FF91C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41" t="56267" r="1"/>
          <a:stretch/>
        </p:blipFill>
        <p:spPr>
          <a:xfrm>
            <a:off x="2824141" y="1957979"/>
            <a:ext cx="5950446" cy="35211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0671E1-12BA-144F-ACD8-DE2C663C2440}"/>
              </a:ext>
            </a:extLst>
          </p:cNvPr>
          <p:cNvSpPr/>
          <p:nvPr/>
        </p:nvSpPr>
        <p:spPr>
          <a:xfrm>
            <a:off x="1541675" y="5492474"/>
            <a:ext cx="9345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IIE treatment significantly reduced depressive-like behavior</a:t>
            </a:r>
          </a:p>
        </p:txBody>
      </p:sp>
    </p:spTree>
    <p:extLst>
      <p:ext uri="{BB962C8B-B14F-4D97-AF65-F5344CB8AC3E}">
        <p14:creationId xmlns:p14="http://schemas.microsoft.com/office/powerpoint/2010/main" val="13597915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6D0978-7B5C-8A43-B3E5-D82BD541B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43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437D64-D77E-774D-9876-7B9CED6B4F21}"/>
              </a:ext>
            </a:extLst>
          </p:cNvPr>
          <p:cNvSpPr/>
          <p:nvPr/>
        </p:nvSpPr>
        <p:spPr>
          <a:xfrm>
            <a:off x="633044" y="908389"/>
            <a:ext cx="1091652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Effect of IIE on levels of </a:t>
            </a:r>
            <a:r>
              <a:rPr lang="en-US" sz="2800" b="1" dirty="0" err="1"/>
              <a:t>IgE</a:t>
            </a:r>
            <a:r>
              <a:rPr lang="en-US" sz="2800" b="1" dirty="0"/>
              <a:t> and histamine </a:t>
            </a:r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20DCF-D77D-7247-A5B0-DD59F9957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2" b="50181"/>
          <a:stretch/>
        </p:blipFill>
        <p:spPr>
          <a:xfrm>
            <a:off x="1398564" y="1861279"/>
            <a:ext cx="9385491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515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696845-B520-2B45-B0DB-610DEFC01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44</a:t>
            </a:fld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82F8977-8913-D245-A4F8-125C73518F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022"/>
          <a:stretch/>
        </p:blipFill>
        <p:spPr>
          <a:xfrm>
            <a:off x="776917" y="2308860"/>
            <a:ext cx="10638166" cy="22402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E5CB31-5B2D-404A-BF19-B9B414A9B499}"/>
              </a:ext>
            </a:extLst>
          </p:cNvPr>
          <p:cNvSpPr/>
          <p:nvPr/>
        </p:nvSpPr>
        <p:spPr>
          <a:xfrm>
            <a:off x="644577" y="1075710"/>
            <a:ext cx="109128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Effect of IIE on mast cell accumulation</a:t>
            </a:r>
          </a:p>
        </p:txBody>
      </p:sp>
    </p:spTree>
    <p:extLst>
      <p:ext uri="{BB962C8B-B14F-4D97-AF65-F5344CB8AC3E}">
        <p14:creationId xmlns:p14="http://schemas.microsoft.com/office/powerpoint/2010/main" val="8889643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748967-D0AD-374B-AFA7-27B2BC6F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45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C6B8FF-7870-2E4D-BC00-D3B510E328EA}"/>
              </a:ext>
            </a:extLst>
          </p:cNvPr>
          <p:cNvSpPr/>
          <p:nvPr/>
        </p:nvSpPr>
        <p:spPr>
          <a:xfrm>
            <a:off x="637735" y="820615"/>
            <a:ext cx="10916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Effect of IIE on depression-related hormone </a:t>
            </a:r>
          </a:p>
        </p:txBody>
      </p:sp>
      <p:pic>
        <p:nvPicPr>
          <p:cNvPr id="5" name="Picture 4" descr="A close up of a piano&#10;&#10;Description automatically generated">
            <a:extLst>
              <a:ext uri="{FF2B5EF4-FFF2-40B4-BE49-F238E27FC236}">
                <a16:creationId xmlns:a16="http://schemas.microsoft.com/office/drawing/2014/main" id="{1EF6732B-6007-ED43-9FBF-5710A662F1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8" t="53478" r="48514"/>
          <a:stretch/>
        </p:blipFill>
        <p:spPr>
          <a:xfrm>
            <a:off x="4017032" y="1520653"/>
            <a:ext cx="4157933" cy="3474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C5A938-54B7-1F4E-A697-A4F5FD6F037C}"/>
              </a:ext>
            </a:extLst>
          </p:cNvPr>
          <p:cNvSpPr/>
          <p:nvPr/>
        </p:nvSpPr>
        <p:spPr>
          <a:xfrm>
            <a:off x="985838" y="5206388"/>
            <a:ext cx="10372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2400" b="1" dirty="0">
                <a:solidFill>
                  <a:srgbClr val="FF0000"/>
                </a:solidFill>
              </a:rPr>
              <a:t>IIE treatment significantly reduced levels of stress- and depression-related corticosterone hormone</a:t>
            </a:r>
          </a:p>
        </p:txBody>
      </p:sp>
    </p:spTree>
    <p:extLst>
      <p:ext uri="{BB962C8B-B14F-4D97-AF65-F5344CB8AC3E}">
        <p14:creationId xmlns:p14="http://schemas.microsoft.com/office/powerpoint/2010/main" val="25796020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AB8E48-6A16-6E4C-ADB2-56E5A2F1A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46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7593FF-4FDA-3240-8349-3D31FE8B19DE}"/>
              </a:ext>
            </a:extLst>
          </p:cNvPr>
          <p:cNvSpPr/>
          <p:nvPr/>
        </p:nvSpPr>
        <p:spPr>
          <a:xfrm>
            <a:off x="629588" y="759501"/>
            <a:ext cx="10942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Effect of IIE on microglia and macrophage activation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02C6D6-CD79-1D43-BF86-479470695BA9}"/>
              </a:ext>
            </a:extLst>
          </p:cNvPr>
          <p:cNvGrpSpPr/>
          <p:nvPr/>
        </p:nvGrpSpPr>
        <p:grpSpPr>
          <a:xfrm>
            <a:off x="1828800" y="2145367"/>
            <a:ext cx="8686800" cy="2834640"/>
            <a:chOff x="1601118" y="2791470"/>
            <a:chExt cx="7412460" cy="2011680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DA61813-9ABF-AB4F-8674-F35E4D311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57" t="63268" r="71310"/>
            <a:stretch/>
          </p:blipFill>
          <p:spPr>
            <a:xfrm>
              <a:off x="1601118" y="2791470"/>
              <a:ext cx="2470820" cy="2011680"/>
            </a:xfrm>
            <a:prstGeom prst="rect">
              <a:avLst/>
            </a:prstGeom>
          </p:spPr>
        </p:pic>
        <p:pic>
          <p:nvPicPr>
            <p:cNvPr id="11" name="Picture 1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5D1CB83-3E4C-1C49-8982-D482C4DA3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828" t="63268" r="36339"/>
            <a:stretch/>
          </p:blipFill>
          <p:spPr>
            <a:xfrm>
              <a:off x="4071938" y="2791470"/>
              <a:ext cx="2470820" cy="2011680"/>
            </a:xfrm>
            <a:prstGeom prst="rect">
              <a:avLst/>
            </a:prstGeom>
          </p:spPr>
        </p:pic>
        <p:pic>
          <p:nvPicPr>
            <p:cNvPr id="12" name="Picture 1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7FBB4B95-0D16-244F-9373-5F854C756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810" t="63268" r="3357"/>
            <a:stretch/>
          </p:blipFill>
          <p:spPr>
            <a:xfrm>
              <a:off x="6542757" y="2791470"/>
              <a:ext cx="2470821" cy="2011680"/>
            </a:xfrm>
            <a:prstGeom prst="rect">
              <a:avLst/>
            </a:prstGeom>
          </p:spPr>
        </p:pic>
      </p:grp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F71FBE2-E774-E44C-863A-6399C395B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194378"/>
              </p:ext>
            </p:extLst>
          </p:nvPr>
        </p:nvGraphicFramePr>
        <p:xfrm>
          <a:off x="1828800" y="1774527"/>
          <a:ext cx="868680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63">
                  <a:extLst>
                    <a:ext uri="{9D8B030D-6E8A-4147-A177-3AD203B41FA5}">
                      <a16:colId xmlns:a16="http://schemas.microsoft.com/office/drawing/2014/main" val="3251665113"/>
                    </a:ext>
                  </a:extLst>
                </a:gridCol>
                <a:gridCol w="3047943">
                  <a:extLst>
                    <a:ext uri="{9D8B030D-6E8A-4147-A177-3AD203B41FA5}">
                      <a16:colId xmlns:a16="http://schemas.microsoft.com/office/drawing/2014/main" val="2367099716"/>
                    </a:ext>
                  </a:extLst>
                </a:gridCol>
                <a:gridCol w="2852795">
                  <a:extLst>
                    <a:ext uri="{9D8B030D-6E8A-4147-A177-3AD203B41FA5}">
                      <a16:colId xmlns:a16="http://schemas.microsoft.com/office/drawing/2014/main" val="32961055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CA1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CA2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CA3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511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7239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4874C5-B364-F34A-8846-8749C456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47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6A15A0-B600-2E47-A042-6BFCA58F1DBD}"/>
              </a:ext>
            </a:extLst>
          </p:cNvPr>
          <p:cNvSpPr/>
          <p:nvPr/>
        </p:nvSpPr>
        <p:spPr>
          <a:xfrm>
            <a:off x="716280" y="676571"/>
            <a:ext cx="10911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Effect of IIE on neuroinflammatory response </a:t>
            </a:r>
          </a:p>
        </p:txBody>
      </p:sp>
      <p:pic>
        <p:nvPicPr>
          <p:cNvPr id="8" name="Picture 7" descr="A picture containing text, music, piano&#10;&#10;Description automatically generated">
            <a:extLst>
              <a:ext uri="{FF2B5EF4-FFF2-40B4-BE49-F238E27FC236}">
                <a16:creationId xmlns:a16="http://schemas.microsoft.com/office/drawing/2014/main" id="{CC6D526E-F2BE-1543-8C7A-C9B6047A3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70" t="3062" r="29742" b="65926"/>
          <a:stretch/>
        </p:blipFill>
        <p:spPr>
          <a:xfrm>
            <a:off x="3417815" y="1508760"/>
            <a:ext cx="5508770" cy="38404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E001F2-288B-3F44-8295-98C2075BFE16}"/>
              </a:ext>
            </a:extLst>
          </p:cNvPr>
          <p:cNvSpPr/>
          <p:nvPr/>
        </p:nvSpPr>
        <p:spPr>
          <a:xfrm>
            <a:off x="534838" y="5322669"/>
            <a:ext cx="110932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2400" b="1" dirty="0">
                <a:solidFill>
                  <a:srgbClr val="FF0000"/>
                </a:solidFill>
              </a:rPr>
              <a:t>IIE treatment significantly reduced pro-inflammatory cytokine TNF</a:t>
            </a:r>
            <a:r>
              <a:rPr lang="el-GR" sz="2400" b="1" dirty="0">
                <a:solidFill>
                  <a:srgbClr val="FF0000"/>
                </a:solidFill>
              </a:rPr>
              <a:t>α</a:t>
            </a:r>
            <a:r>
              <a:rPr lang="en-US" sz="2400" b="1" dirty="0">
                <a:solidFill>
                  <a:srgbClr val="FF0000"/>
                </a:solidFill>
              </a:rPr>
              <a:t> levels</a:t>
            </a:r>
            <a:endParaRPr lang="el-GR" sz="2400" b="1" dirty="0">
              <a:solidFill>
                <a:srgbClr val="FF0000"/>
              </a:solidFill>
            </a:endParaRPr>
          </a:p>
          <a:p>
            <a:pPr lvl="0" algn="ctr" defTabSz="914400">
              <a:defRPr/>
            </a:pPr>
            <a:endParaRPr lang="el-GR" b="1" dirty="0">
              <a:solidFill>
                <a:srgbClr val="FF0000"/>
              </a:solidFill>
            </a:endParaRPr>
          </a:p>
          <a:p>
            <a:pPr lvl="0" algn="ctr" defTabSz="914400"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033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31D11-0CAA-7C45-BBD5-8BDA82E02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2" y="16044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HIGHLIGHTS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B3311-A9DF-5C49-AA0C-4C70B4066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10020299" cy="3318936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2E2E2E"/>
                </a:solidFill>
              </a:rPr>
              <a:t>MC903-induced AD-like skin lesions triggers anxiety- and depressive-like behaviors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800" dirty="0">
              <a:solidFill>
                <a:srgbClr val="2E2E2E"/>
              </a:solidFill>
            </a:endParaRPr>
          </a:p>
          <a:p>
            <a:pPr marL="352425" indent="-352425">
              <a:buFont typeface="Wingdings" pitchFamily="2" charset="2"/>
              <a:buChar char="§"/>
            </a:pPr>
            <a:r>
              <a:rPr lang="en-US" sz="2800" dirty="0">
                <a:solidFill>
                  <a:srgbClr val="2E2E2E"/>
                </a:solidFill>
              </a:rPr>
              <a:t>MC903-induced AD alters neuronal plasticity and DA-related molecules in the mesolimbic system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5A259-3E49-CC4D-83CA-D0D34D2A6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77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baby&#10;&#10;Description automatically generated">
            <a:extLst>
              <a:ext uri="{FF2B5EF4-FFF2-40B4-BE49-F238E27FC236}">
                <a16:creationId xmlns:a16="http://schemas.microsoft.com/office/drawing/2014/main" id="{1AAF9CFF-AB37-6044-B3DF-B093F369D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347" y="2049627"/>
            <a:ext cx="5608718" cy="31595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C60F8C-766E-E944-8EBA-B1DC2C6AA0E2}"/>
              </a:ext>
            </a:extLst>
          </p:cNvPr>
          <p:cNvSpPr txBox="1"/>
          <p:nvPr/>
        </p:nvSpPr>
        <p:spPr>
          <a:xfrm>
            <a:off x="1248228" y="741620"/>
            <a:ext cx="709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Atopic Dermatitis (AD)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C4BB61-596B-8242-AB51-693435D3AAB3}"/>
              </a:ext>
            </a:extLst>
          </p:cNvPr>
          <p:cNvSpPr/>
          <p:nvPr/>
        </p:nvSpPr>
        <p:spPr>
          <a:xfrm>
            <a:off x="1008469" y="2099743"/>
            <a:ext cx="42388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Affects up to </a:t>
            </a:r>
            <a:r>
              <a:rPr lang="en-US" sz="3600" b="1" dirty="0"/>
              <a:t>30% of children and up to 17% of adults </a:t>
            </a:r>
            <a:r>
              <a:rPr lang="en-US" sz="3600" dirty="0"/>
              <a:t>worldwide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582A8-968C-BC4B-9E97-762A2188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F0AB39-8305-204F-B320-8C57E8F3EB25}"/>
              </a:ext>
            </a:extLst>
          </p:cNvPr>
          <p:cNvSpPr/>
          <p:nvPr/>
        </p:nvSpPr>
        <p:spPr>
          <a:xfrm>
            <a:off x="4838330" y="5209205"/>
            <a:ext cx="65579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https://www.skincareresearchboca.com/areas-of-research/clinical-dermatology/atopic-dermatitis-eczema/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55315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31D11-0CAA-7C45-BBD5-8BDA82E02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2" y="16044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HIGHLIGHTS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B3311-A9DF-5C49-AA0C-4C70B4066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118" y="2544232"/>
            <a:ext cx="10187763" cy="3318936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sz="4000" dirty="0"/>
              <a:t>Early-life dermatitis causes neuroinflammatory priming in later life</a:t>
            </a:r>
            <a:endParaRPr lang="en-US" sz="3600" dirty="0"/>
          </a:p>
          <a:p>
            <a:pPr lvl="1">
              <a:buFont typeface="System Font Regular"/>
              <a:buChar char="-"/>
            </a:pPr>
            <a:r>
              <a:rPr lang="en-US" sz="4000" dirty="0"/>
              <a:t>The number of activated microglia is increased after an additional insult</a:t>
            </a:r>
          </a:p>
          <a:p>
            <a:pPr lvl="1">
              <a:buFont typeface="System Font Regular"/>
              <a:buChar char="-"/>
            </a:pPr>
            <a:r>
              <a:rPr lang="en-US" sz="4000" dirty="0"/>
              <a:t>Additional systemic inflammation induces depressive-like behaviors</a:t>
            </a:r>
          </a:p>
          <a:p>
            <a:pPr lvl="1">
              <a:buFont typeface="System Font Regular"/>
              <a:buChar char="-"/>
            </a:pPr>
            <a:r>
              <a:rPr lang="en-US" sz="4000" dirty="0"/>
              <a:t>Second insult causes abnormal kynurenine metabolism within the brain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5A259-3E49-CC4D-83CA-D0D34D2A6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745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31D11-0CAA-7C45-BBD5-8BDA82E02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2" y="16044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HIGHLIGHTS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B3311-A9DF-5C49-AA0C-4C70B4066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9867899" cy="331893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endParaRPr lang="en-US" sz="3200" dirty="0"/>
          </a:p>
          <a:p>
            <a:pPr>
              <a:buFont typeface="Wingdings" pitchFamily="2" charset="2"/>
              <a:buChar char="§"/>
            </a:pPr>
            <a:r>
              <a:rPr lang="en-US" sz="3200" dirty="0"/>
              <a:t>IIE treatment alleviated not only the AD symptoms but the depressive-like behaviors as 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5A259-3E49-CC4D-83CA-D0D34D2A6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742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23A531A-3FB4-444E-A491-F2E1935FB38B}"/>
              </a:ext>
            </a:extLst>
          </p:cNvPr>
          <p:cNvSpPr txBox="1"/>
          <p:nvPr/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So what’s next? – New Problems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882F0B-CB82-4D40-9C28-806C838429BE}"/>
              </a:ext>
            </a:extLst>
          </p:cNvPr>
          <p:cNvSpPr/>
          <p:nvPr/>
        </p:nvSpPr>
        <p:spPr>
          <a:xfrm>
            <a:off x="1295401" y="2556932"/>
            <a:ext cx="7518399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sz="2600" dirty="0">
              <a:solidFill>
                <a:srgbClr val="262626"/>
              </a:solidFill>
            </a:endParaRP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800" dirty="0">
                <a:solidFill>
                  <a:srgbClr val="262626"/>
                </a:solidFill>
              </a:rPr>
              <a:t>Does sex difference affect development of anxiety- and depressive- like behavior with AD ?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sz="2800" dirty="0">
              <a:solidFill>
                <a:srgbClr val="262626"/>
              </a:solidFill>
            </a:endParaRP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800" dirty="0">
                <a:solidFill>
                  <a:srgbClr val="262626"/>
                </a:solidFill>
              </a:rPr>
              <a:t>Does sex difference affect early life stress with allergic dermatitis on mental health in adolescent life?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dirty="0">
              <a:solidFill>
                <a:srgbClr val="262626"/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dirty="0">
              <a:solidFill>
                <a:srgbClr val="262626"/>
              </a:solidFill>
            </a:endParaRP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dirty="0">
              <a:solidFill>
                <a:srgbClr val="262626"/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1030" name="Picture 6" descr="Is that really the problem? - Raven Performance Group">
            <a:extLst>
              <a:ext uri="{FF2B5EF4-FFF2-40B4-BE49-F238E27FC236}">
                <a16:creationId xmlns:a16="http://schemas.microsoft.com/office/drawing/2014/main" id="{8875BEC2-FC39-8E47-82D7-E599ADD10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8" t="5071" r="23396" b="8889"/>
          <a:stretch/>
        </p:blipFill>
        <p:spPr bwMode="auto">
          <a:xfrm>
            <a:off x="8929359" y="2712721"/>
            <a:ext cx="1874108" cy="2852640"/>
          </a:xfrm>
          <a:prstGeom prst="rect">
            <a:avLst/>
          </a:prstGeom>
          <a:noFill/>
          <a:ln w="57150" cmpd="thickThin">
            <a:solidFill>
              <a:srgbClr val="7F7F7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A22F50-5F3F-0E43-97BA-F56B7DDB4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5377FE7-278B-3949-9358-6F9FBB9FF44F}" type="slidenum">
              <a:rPr lang="en-US">
                <a:solidFill>
                  <a:srgbClr val="000000"/>
                </a:solidFill>
              </a:rPr>
              <a:pPr defTabSz="914400">
                <a:spcAft>
                  <a:spcPts val="600"/>
                </a:spcAft>
              </a:pPr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14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BD66E-5B2B-9344-8B09-D8050A33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52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B7067D-284B-894E-ADE9-18CE976EDC47}"/>
              </a:ext>
            </a:extLst>
          </p:cNvPr>
          <p:cNvSpPr txBox="1"/>
          <p:nvPr/>
        </p:nvSpPr>
        <p:spPr>
          <a:xfrm>
            <a:off x="1133856" y="694944"/>
            <a:ext cx="8741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Conclusion – Take Home Messages</a:t>
            </a:r>
            <a:endParaRPr lang="en-US" sz="3200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A663DA-0157-6945-96F2-3F345480BF97}"/>
              </a:ext>
            </a:extLst>
          </p:cNvPr>
          <p:cNvSpPr txBox="1"/>
          <p:nvPr/>
        </p:nvSpPr>
        <p:spPr>
          <a:xfrm>
            <a:off x="935228" y="1453495"/>
            <a:ext cx="103215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n-US" sz="2800" dirty="0"/>
              <a:t>Development of AD-like skin lesions in adult mice leads to anxiety- and depressive-like behaviors, which may be associated with neuronal adaptation in reward-related brain regions </a:t>
            </a:r>
          </a:p>
          <a:p>
            <a:pPr algn="just"/>
            <a:endParaRPr lang="en-US" sz="2800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sz="2800" dirty="0"/>
              <a:t>Early life stress from AD aggravates susceptibility to systemic inflammation in the adolescent </a:t>
            </a:r>
            <a:r>
              <a:rPr lang="en-US" sz="2800"/>
              <a:t>mice brains, </a:t>
            </a:r>
            <a:r>
              <a:rPr lang="en-US" sz="2800" dirty="0"/>
              <a:t>leading to depressive behaviors with abnormal kynurenine metabolism</a:t>
            </a:r>
          </a:p>
          <a:p>
            <a:pPr algn="just"/>
            <a:endParaRPr lang="en-US" sz="2800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sz="2800" dirty="0"/>
              <a:t>IIE is a candidate anti-AD therapy due to its ability to exert neuroprotective and antidepressant effects</a:t>
            </a:r>
          </a:p>
        </p:txBody>
      </p:sp>
    </p:spTree>
    <p:extLst>
      <p:ext uri="{BB962C8B-B14F-4D97-AF65-F5344CB8AC3E}">
        <p14:creationId xmlns:p14="http://schemas.microsoft.com/office/powerpoint/2010/main" val="1188196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czema: Managing Atopic Dermatitis — Mountainside Medical Equipment">
            <a:extLst>
              <a:ext uri="{FF2B5EF4-FFF2-40B4-BE49-F238E27FC236}">
                <a16:creationId xmlns:a16="http://schemas.microsoft.com/office/drawing/2014/main" id="{CEA3B84E-B484-3C43-80A4-588BAA94E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671" y="1542619"/>
            <a:ext cx="4389120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A72D86-71C4-8643-A7C4-29BFA2F8AEBA}"/>
              </a:ext>
            </a:extLst>
          </p:cNvPr>
          <p:cNvSpPr/>
          <p:nvPr/>
        </p:nvSpPr>
        <p:spPr>
          <a:xfrm>
            <a:off x="1363229" y="796108"/>
            <a:ext cx="8364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Atopic dermatitis (AD) – Main Symptoms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520D14-2114-A343-BBFA-5C274CE35980}"/>
              </a:ext>
            </a:extLst>
          </p:cNvPr>
          <p:cNvSpPr/>
          <p:nvPr/>
        </p:nvSpPr>
        <p:spPr>
          <a:xfrm>
            <a:off x="1230594" y="1631239"/>
            <a:ext cx="6601967" cy="4472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/>
              <a:t>Dry skin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err="1"/>
              <a:t>Lichenification</a:t>
            </a:r>
            <a:r>
              <a:rPr lang="en-US" sz="2400" dirty="0"/>
              <a:t> - skin becomes thick and leathery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/>
              <a:t>Erythematous scaling papules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/>
              <a:t>Eczematous inflammation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/>
              <a:t>Persistent intense itching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/>
              <a:t>Abnormal immune responses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err="1"/>
              <a:t>IgE</a:t>
            </a:r>
            <a:r>
              <a:rPr lang="en-US" sz="2400" dirty="0"/>
              <a:t>-mediated allergies to various exogenous antigens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94655-152D-D248-97BB-A1C04136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7FE7-278B-3949-9358-6F9FBB9FF44F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EFF7F9-EBA7-F548-B6DA-6109E032845E}"/>
              </a:ext>
            </a:extLst>
          </p:cNvPr>
          <p:cNvSpPr/>
          <p:nvPr/>
        </p:nvSpPr>
        <p:spPr>
          <a:xfrm>
            <a:off x="5417100" y="5830500"/>
            <a:ext cx="62269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https://www.mountainside-medical.com/blogs/medical-supplies/all-about-eczema-atopic-dermatitis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6252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8C46986-385C-40DC-BFC7-D711004C8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octors for Atopic Dermatitis Treatment in Miramar &amp; Hollywood, FL">
            <a:extLst>
              <a:ext uri="{FF2B5EF4-FFF2-40B4-BE49-F238E27FC236}">
                <a16:creationId xmlns:a16="http://schemas.microsoft.com/office/drawing/2014/main" id="{C23B358D-2ED7-C540-8468-C7327F759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0" r="16704"/>
          <a:stretch/>
        </p:blipFill>
        <p:spPr bwMode="auto">
          <a:xfrm>
            <a:off x="0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AC9161-D55B-6A46-9F00-848EE1614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5377FE7-278B-3949-9358-6F9FBB9FF44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E221C-BB77-A341-82A1-567E086B2F70}"/>
              </a:ext>
            </a:extLst>
          </p:cNvPr>
          <p:cNvSpPr txBox="1"/>
          <p:nvPr/>
        </p:nvSpPr>
        <p:spPr>
          <a:xfrm>
            <a:off x="0" y="845128"/>
            <a:ext cx="1219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Atopic Dermatitis ↔️ Negative Emotional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F4CA64-B767-FD45-B0AD-D1DDFB8ED21F}"/>
              </a:ext>
            </a:extLst>
          </p:cNvPr>
          <p:cNvSpPr txBox="1"/>
          <p:nvPr/>
        </p:nvSpPr>
        <p:spPr>
          <a:xfrm>
            <a:off x="1810512" y="1651218"/>
            <a:ext cx="10381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Depression</a:t>
            </a:r>
          </a:p>
          <a:p>
            <a:r>
              <a:rPr lang="en-US" sz="3200" dirty="0"/>
              <a:t>Anxiety </a:t>
            </a:r>
          </a:p>
          <a:p>
            <a:r>
              <a:rPr lang="en-US" sz="3200" dirty="0"/>
              <a:t>Attention-Deficit/Hyperactivity Disorder (ADHD)</a:t>
            </a:r>
          </a:p>
          <a:p>
            <a:r>
              <a:rPr lang="en-US" sz="3200" dirty="0"/>
              <a:t>Autism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3BE79-4C2B-2847-A534-117478F1B387}"/>
              </a:ext>
            </a:extLst>
          </p:cNvPr>
          <p:cNvSpPr txBox="1"/>
          <p:nvPr/>
        </p:nvSpPr>
        <p:spPr>
          <a:xfrm>
            <a:off x="789709" y="3429000"/>
            <a:ext cx="1162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0C6332-0B1E-7945-AB3F-BA1AA1EDDFB4}"/>
              </a:ext>
            </a:extLst>
          </p:cNvPr>
          <p:cNvSpPr/>
          <p:nvPr/>
        </p:nvSpPr>
        <p:spPr>
          <a:xfrm>
            <a:off x="789709" y="4006503"/>
            <a:ext cx="114022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Molecular mechanism that underlies AD-associated emotional impairments </a:t>
            </a:r>
          </a:p>
        </p:txBody>
      </p:sp>
    </p:spTree>
    <p:extLst>
      <p:ext uri="{BB962C8B-B14F-4D97-AF65-F5344CB8AC3E}">
        <p14:creationId xmlns:p14="http://schemas.microsoft.com/office/powerpoint/2010/main" val="34716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B2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B2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0B78BE18-6882-4FAA-BC8C-CA216E963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A34F12D-8C0F-46CA-9F4A-D56193C37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88137"/>
            <a:ext cx="11227442" cy="588329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14300" dist="127000" dir="48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1026" name="Picture 2" descr="woman fading away in pieces illustration">
            <a:extLst>
              <a:ext uri="{FF2B5EF4-FFF2-40B4-BE49-F238E27FC236}">
                <a16:creationId xmlns:a16="http://schemas.microsoft.com/office/drawing/2014/main" id="{AD90A106-6691-9745-B88E-1EEF71FE7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8" r="1" b="1"/>
          <a:stretch/>
        </p:blipFill>
        <p:spPr bwMode="auto">
          <a:xfrm>
            <a:off x="486138" y="486568"/>
            <a:ext cx="11227442" cy="588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F3838012-22B6-4303-8F29-04E1419B3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67F4FC-FF78-5844-A25E-7CD54A72A466}"/>
              </a:ext>
            </a:extLst>
          </p:cNvPr>
          <p:cNvSpPr/>
          <p:nvPr/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Depression</a:t>
            </a: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AB061FF5-9F81-427C-8DA5-398939551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2351" y="2421466"/>
            <a:ext cx="940729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F03F5A17-2CE9-4ADD-9FAF-C1A0BB39C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8288" y="3128956"/>
            <a:ext cx="12234672" cy="658368"/>
            <a:chOff x="-18288" y="3128956"/>
            <a:chExt cx="12234672" cy="658368"/>
          </a:xfrm>
        </p:grpSpPr>
        <p:sp useBgFill="1">
          <p:nvSpPr>
            <p:cNvPr id="152" name="Rounded Rectangle 20">
              <a:extLst>
                <a:ext uri="{FF2B5EF4-FFF2-40B4-BE49-F238E27FC236}">
                  <a16:creationId xmlns:a16="http://schemas.microsoft.com/office/drawing/2014/main" id="{4A88F887-B43E-4CD1-BCE2-739013C68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2C9D3412-AB4A-4E20-9A79-B2C80D198B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54" name="Rounded Rectangle 22">
              <a:extLst>
                <a:ext uri="{FF2B5EF4-FFF2-40B4-BE49-F238E27FC236}">
                  <a16:creationId xmlns:a16="http://schemas.microsoft.com/office/drawing/2014/main" id="{A1D7D010-E182-46E6-9264-B39552853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F4783A7B-2E08-42E4-87EC-EE59B873D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BFB58081-9850-B645-B88D-089DD005DC35}"/>
              </a:ext>
            </a:extLst>
          </p:cNvPr>
          <p:cNvSpPr/>
          <p:nvPr/>
        </p:nvSpPr>
        <p:spPr>
          <a:xfrm>
            <a:off x="1295401" y="2556932"/>
            <a:ext cx="9894768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3200" dirty="0"/>
              <a:t>Loss of interest and enjoyment in ordinary things and experiences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3200" dirty="0"/>
              <a:t>Affects approximately 4.4% of the global population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3200" dirty="0"/>
              <a:t>AD associated depression - 14% increase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51FE1E-78E2-0C4F-B77F-0917D5FDC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5377FE7-278B-3949-9358-6F9FBB9FF44F}" type="slidenum">
              <a:rPr lang="en-US"/>
              <a:pPr defTabSz="914400"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81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B78BE18-6882-4FAA-BC8C-CA216E963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34F12D-8C0F-46CA-9F4A-D56193C37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88137"/>
            <a:ext cx="11227442" cy="588329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14300" dist="127000" dir="48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5" name="Picture 2" descr="CBD Oil for Anxiety - VapeNTerps - #1 Colorado CBD Oil!">
            <a:extLst>
              <a:ext uri="{FF2B5EF4-FFF2-40B4-BE49-F238E27FC236}">
                <a16:creationId xmlns:a16="http://schemas.microsoft.com/office/drawing/2014/main" id="{984ED6F4-BA45-454C-8F0B-3AA315B45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5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844"/>
          <a:stretch/>
        </p:blipFill>
        <p:spPr bwMode="auto">
          <a:xfrm>
            <a:off x="486138" y="486568"/>
            <a:ext cx="11227442" cy="588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3838012-22B6-4303-8F29-04E1419B3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318B9-BD9D-634A-90F2-B88DB7B4D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785" y="1532466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Anxiety</a:t>
            </a:r>
            <a:br>
              <a:rPr lang="en-US" b="1" dirty="0"/>
            </a:b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061FF5-9F81-427C-8DA5-398939551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2351" y="2421466"/>
            <a:ext cx="940729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3F5A17-2CE9-4ADD-9FAF-C1A0BB39C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8288" y="3128956"/>
            <a:ext cx="12234672" cy="658368"/>
            <a:chOff x="-18288" y="3128956"/>
            <a:chExt cx="12234672" cy="658368"/>
          </a:xfrm>
        </p:grpSpPr>
        <p:sp useBgFill="1"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A88F887-B43E-4CD1-BCE2-739013C68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C9D3412-AB4A-4E20-9A79-B2C80D198B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1D7D010-E182-46E6-9264-B39552853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783A7B-2E08-42E4-87EC-EE59B873D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68185F9-5141-45EC-837C-B3A9A433B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</a:rPr>
              <a:t>Characterized by: </a:t>
            </a:r>
          </a:p>
          <a:p>
            <a:pPr marL="692150" indent="-231775">
              <a:spcBef>
                <a:spcPts val="0"/>
              </a:spcBef>
              <a:spcAft>
                <a:spcPts val="0"/>
              </a:spcAft>
              <a:buFont typeface="System Font Regular"/>
              <a:buChar char="-"/>
            </a:pPr>
            <a:r>
              <a:rPr lang="en-US" sz="2800" dirty="0">
                <a:solidFill>
                  <a:schemeClr val="tx1"/>
                </a:solidFill>
              </a:rPr>
              <a:t>Excessive fear</a:t>
            </a:r>
          </a:p>
          <a:p>
            <a:pPr marL="692150" indent="-231775">
              <a:spcBef>
                <a:spcPts val="0"/>
              </a:spcBef>
              <a:buFont typeface="System Font Regular"/>
              <a:buChar char="-"/>
            </a:pPr>
            <a:r>
              <a:rPr lang="en-US" sz="2800" dirty="0">
                <a:solidFill>
                  <a:schemeClr val="tx1"/>
                </a:solidFill>
              </a:rPr>
              <a:t>Anxiousness</a:t>
            </a:r>
          </a:p>
          <a:p>
            <a:pPr marL="692150" indent="-231775">
              <a:spcBef>
                <a:spcPts val="0"/>
              </a:spcBef>
              <a:buFont typeface="System Font Regular"/>
              <a:buChar char="-"/>
            </a:pPr>
            <a:r>
              <a:rPr lang="en-US" sz="2800" dirty="0">
                <a:solidFill>
                  <a:schemeClr val="tx1"/>
                </a:solidFill>
              </a:rPr>
              <a:t>Avoidance of perceived threats</a:t>
            </a:r>
          </a:p>
          <a:p>
            <a:pPr marL="346075" indent="-3460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Affects approximately 3.6%</a:t>
            </a:r>
            <a:r>
              <a:rPr lang="en-US" sz="2800" dirty="0"/>
              <a:t> of the global population</a:t>
            </a:r>
          </a:p>
          <a:p>
            <a:pPr marL="346075" indent="-3460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AD associated anxiety diagnosis - 17% increase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D81BE-77B9-9842-B8BC-D6C801959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5377FE7-278B-3949-9358-6F9FBB9FF44F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77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3162</TotalTime>
  <Words>2048</Words>
  <Application>Microsoft Office PowerPoint</Application>
  <PresentationFormat>Widescreen</PresentationFormat>
  <Paragraphs>468</Paragraphs>
  <Slides>53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CharisSIL</vt:lpstr>
      <vt:lpstr>Garamond</vt:lpstr>
      <vt:lpstr>System Font Regular</vt:lpstr>
      <vt:lpstr>Wingdings</vt:lpstr>
      <vt:lpstr>Organic</vt:lpstr>
      <vt:lpstr>PowerPoint Presentation</vt:lpstr>
      <vt:lpstr>CHARACTERS </vt:lpstr>
      <vt:lpstr>Association of Atopic Dermatitis with Depression &amp; Anxiety </vt:lpstr>
      <vt:lpstr>We will discuss……</vt:lpstr>
      <vt:lpstr>PowerPoint Presentation</vt:lpstr>
      <vt:lpstr>PowerPoint Presentation</vt:lpstr>
      <vt:lpstr>PowerPoint Presentation</vt:lpstr>
      <vt:lpstr>PowerPoint Presentation</vt:lpstr>
      <vt:lpstr>Anxiety </vt:lpstr>
      <vt:lpstr>Hypothesis</vt:lpstr>
      <vt:lpstr>Purpose</vt:lpstr>
      <vt:lpstr>Significance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HIGHLIGHTS </vt:lpstr>
      <vt:lpstr>HIGHLIGHTS </vt:lpstr>
      <vt:lpstr>HIGHLIGHTS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AnuradhaAriyarathne, Hewa</dc:creator>
  <cp:lastModifiedBy>Summers, Cliff</cp:lastModifiedBy>
  <cp:revision>92</cp:revision>
  <dcterms:created xsi:type="dcterms:W3CDTF">2020-11-07T14:41:06Z</dcterms:created>
  <dcterms:modified xsi:type="dcterms:W3CDTF">2020-11-11T19:22:34Z</dcterms:modified>
</cp:coreProperties>
</file>